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</p:sld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10375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Stile con tema 2 - Color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Stile con tema 2 - Color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ile con tema 2 - Color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Stile con tema 2 - Color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Stile chiaro 3 - Color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Stile medio 4 - Color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1386" y="96"/>
      </p:cViewPr>
      <p:guideLst>
        <p:guide orient="horz" pos="218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6DF91E-0FF6-4FB3-A549-E0CE785ED93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EFF95091-3C28-456B-B9D9-EB182025E80B}">
      <dgm:prSet phldrT="[Testo]"/>
      <dgm:spPr/>
      <dgm:t>
        <a:bodyPr/>
        <a:lstStyle/>
        <a:p>
          <a:r>
            <a:rPr lang="it-IT" dirty="0" smtClean="0"/>
            <a:t>Obiettivi generali</a:t>
          </a:r>
          <a:endParaRPr lang="it-IT" dirty="0"/>
        </a:p>
      </dgm:t>
    </dgm:pt>
    <dgm:pt modelId="{8D314687-22D0-494A-8423-994DD962EA13}" type="parTrans" cxnId="{97B0E553-FC22-4D36-8DCC-437AC642BB4C}">
      <dgm:prSet/>
      <dgm:spPr/>
      <dgm:t>
        <a:bodyPr/>
        <a:lstStyle/>
        <a:p>
          <a:endParaRPr lang="it-IT"/>
        </a:p>
      </dgm:t>
    </dgm:pt>
    <dgm:pt modelId="{65D621C7-4B05-4286-BC40-0E2AE2881DED}" type="sibTrans" cxnId="{97B0E553-FC22-4D36-8DCC-437AC642BB4C}">
      <dgm:prSet/>
      <dgm:spPr/>
      <dgm:t>
        <a:bodyPr/>
        <a:lstStyle/>
        <a:p>
          <a:endParaRPr lang="it-IT"/>
        </a:p>
      </dgm:t>
    </dgm:pt>
    <dgm:pt modelId="{7CC3C26D-ECF0-49D1-BFDE-CA6B800B0FE3}">
      <dgm:prSet phldrT="[Testo]"/>
      <dgm:spPr/>
      <dgm:t>
        <a:bodyPr/>
        <a:lstStyle/>
        <a:p>
          <a:r>
            <a:rPr lang="it-IT" b="1" dirty="0" err="1" smtClean="0"/>
            <a:t>Dlgs</a:t>
          </a:r>
          <a:r>
            <a:rPr lang="it-IT" b="1" dirty="0" smtClean="0"/>
            <a:t> 81/08 art. 8: </a:t>
          </a:r>
          <a:r>
            <a:rPr lang="it-IT" i="1" dirty="0" smtClean="0"/>
            <a:t>“… fornire dati utili per orientare, programmare, pianificare e valutare l’efficacia della attività di prevenzione degli infortuni e delle malattie professionali … “</a:t>
          </a:r>
          <a:endParaRPr lang="it-IT" i="1" dirty="0"/>
        </a:p>
      </dgm:t>
    </dgm:pt>
    <dgm:pt modelId="{F2E42C2F-9AFA-4EE2-8523-4FA0BD4373BD}" type="parTrans" cxnId="{8B606D55-4350-44B0-BAEB-F0FDE10E774F}">
      <dgm:prSet/>
      <dgm:spPr/>
      <dgm:t>
        <a:bodyPr/>
        <a:lstStyle/>
        <a:p>
          <a:endParaRPr lang="it-IT"/>
        </a:p>
      </dgm:t>
    </dgm:pt>
    <dgm:pt modelId="{B92E23F4-6A2F-4A58-A8F9-6246F174DDE9}" type="sibTrans" cxnId="{8B606D55-4350-44B0-BAEB-F0FDE10E774F}">
      <dgm:prSet/>
      <dgm:spPr/>
      <dgm:t>
        <a:bodyPr/>
        <a:lstStyle/>
        <a:p>
          <a:endParaRPr lang="it-IT"/>
        </a:p>
      </dgm:t>
    </dgm:pt>
    <dgm:pt modelId="{81B0EAD4-3D30-4BDB-A5B7-40FDB6C757F6}">
      <dgm:prSet phldrT="[Testo]"/>
      <dgm:spPr/>
      <dgm:t>
        <a:bodyPr/>
        <a:lstStyle/>
        <a:p>
          <a:r>
            <a:rPr lang="it-IT" b="1" dirty="0" smtClean="0"/>
            <a:t>Piano Nazionale Prevenzione 2014-2018 - Ob. 2.7.1: </a:t>
          </a:r>
          <a:r>
            <a:rPr lang="it-IT" i="1" dirty="0" smtClean="0"/>
            <a:t>“… Perfezionamento dei sistemi e degli strumenti di conoscenza dei rischi e dei danni da lavoro … “</a:t>
          </a:r>
          <a:endParaRPr lang="it-IT" i="1" dirty="0"/>
        </a:p>
      </dgm:t>
    </dgm:pt>
    <dgm:pt modelId="{0FE0BC64-7FA8-4B28-B878-EA2C7B0B65A2}" type="parTrans" cxnId="{5882A455-9C92-475F-BE52-0951852A3CE6}">
      <dgm:prSet/>
      <dgm:spPr/>
      <dgm:t>
        <a:bodyPr/>
        <a:lstStyle/>
        <a:p>
          <a:endParaRPr lang="it-IT"/>
        </a:p>
      </dgm:t>
    </dgm:pt>
    <dgm:pt modelId="{233C6251-A4EC-406B-9842-B6FE325C2C1F}" type="sibTrans" cxnId="{5882A455-9C92-475F-BE52-0951852A3CE6}">
      <dgm:prSet/>
      <dgm:spPr/>
      <dgm:t>
        <a:bodyPr/>
        <a:lstStyle/>
        <a:p>
          <a:endParaRPr lang="it-IT"/>
        </a:p>
      </dgm:t>
    </dgm:pt>
    <dgm:pt modelId="{4140F4BA-9106-4B40-8C7E-369D7B2809C1}">
      <dgm:prSet phldrT="[Testo]"/>
      <dgm:spPr/>
      <dgm:t>
        <a:bodyPr/>
        <a:lstStyle/>
        <a:p>
          <a:r>
            <a:rPr lang="it-IT" dirty="0" smtClean="0"/>
            <a:t>Obiettivi specifici</a:t>
          </a:r>
        </a:p>
      </dgm:t>
    </dgm:pt>
    <dgm:pt modelId="{EA234D44-5F0D-42F7-8F44-53199252092F}" type="parTrans" cxnId="{A4893569-678E-43FC-B49C-20407E70EAA4}">
      <dgm:prSet/>
      <dgm:spPr/>
      <dgm:t>
        <a:bodyPr/>
        <a:lstStyle/>
        <a:p>
          <a:endParaRPr lang="it-IT"/>
        </a:p>
      </dgm:t>
    </dgm:pt>
    <dgm:pt modelId="{0B8482C8-4C0F-4239-BB98-F291C6ED6D11}" type="sibTrans" cxnId="{A4893569-678E-43FC-B49C-20407E70EAA4}">
      <dgm:prSet/>
      <dgm:spPr/>
      <dgm:t>
        <a:bodyPr/>
        <a:lstStyle/>
        <a:p>
          <a:endParaRPr lang="it-IT"/>
        </a:p>
      </dgm:t>
    </dgm:pt>
    <dgm:pt modelId="{E4805C8C-30E2-4D01-B4CE-B00A694AEB04}">
      <dgm:prSet phldrT="[Testo]"/>
      <dgm:spPr/>
      <dgm:t>
        <a:bodyPr/>
        <a:lstStyle/>
        <a:p>
          <a:r>
            <a:rPr lang="it-IT" dirty="0" smtClean="0"/>
            <a:t>COLLABORARE AL PROCESSO </a:t>
          </a:r>
          <a:r>
            <a:rPr lang="it-IT" dirty="0" err="1" smtClean="0"/>
            <a:t>DI</a:t>
          </a:r>
          <a:r>
            <a:rPr lang="it-IT" dirty="0" smtClean="0"/>
            <a:t> INTEGRAZIONE DELLE INFORMAZIONI PROVENIENTI DA FONTI DIVERSE</a:t>
          </a:r>
          <a:endParaRPr lang="it-IT" dirty="0"/>
        </a:p>
      </dgm:t>
    </dgm:pt>
    <dgm:pt modelId="{4513488D-A40E-4DB7-B8EE-81D247173627}" type="parTrans" cxnId="{20C3486F-4E45-42FA-8F47-9F70189EE58A}">
      <dgm:prSet/>
      <dgm:spPr/>
      <dgm:t>
        <a:bodyPr/>
        <a:lstStyle/>
        <a:p>
          <a:endParaRPr lang="it-IT"/>
        </a:p>
      </dgm:t>
    </dgm:pt>
    <dgm:pt modelId="{AC0A165A-03C8-4D48-B7C1-078CDE7F939C}" type="sibTrans" cxnId="{20C3486F-4E45-42FA-8F47-9F70189EE58A}">
      <dgm:prSet/>
      <dgm:spPr/>
      <dgm:t>
        <a:bodyPr/>
        <a:lstStyle/>
        <a:p>
          <a:endParaRPr lang="it-IT"/>
        </a:p>
      </dgm:t>
    </dgm:pt>
    <dgm:pt modelId="{769CF87A-D122-403B-B9F4-AD7855A9FA50}">
      <dgm:prSet phldrT="[Testo]"/>
      <dgm:spPr/>
      <dgm:t>
        <a:bodyPr/>
        <a:lstStyle/>
        <a:p>
          <a:r>
            <a:rPr lang="it-IT" dirty="0" smtClean="0"/>
            <a:t>CONTRIBUIRE A DEFINIRE: il quadro produttivo ed occupazionale, il quadro dei rischi, il quadro di salute e sicurezza dei lavoratori e delle lavoratrici (danni), il quadro degli interventi di prevenzione e di vigilanza delle istituzioni preposte</a:t>
          </a:r>
          <a:endParaRPr lang="it-IT" dirty="0"/>
        </a:p>
      </dgm:t>
    </dgm:pt>
    <dgm:pt modelId="{140AC986-984E-48E4-A675-43C82197FB75}" type="parTrans" cxnId="{42D6B747-8B45-417B-A0AA-0B3669A5944C}">
      <dgm:prSet/>
      <dgm:spPr/>
      <dgm:t>
        <a:bodyPr/>
        <a:lstStyle/>
        <a:p>
          <a:endParaRPr lang="it-IT"/>
        </a:p>
      </dgm:t>
    </dgm:pt>
    <dgm:pt modelId="{2D68058D-51AD-4D47-8985-FA32C1090D42}" type="sibTrans" cxnId="{42D6B747-8B45-417B-A0AA-0B3669A5944C}">
      <dgm:prSet/>
      <dgm:spPr/>
      <dgm:t>
        <a:bodyPr/>
        <a:lstStyle/>
        <a:p>
          <a:endParaRPr lang="it-IT"/>
        </a:p>
      </dgm:t>
    </dgm:pt>
    <dgm:pt modelId="{9C7190FD-F829-4777-861A-B40E09D26A77}">
      <dgm:prSet phldrT="[Testo]"/>
      <dgm:spPr/>
      <dgm:t>
        <a:bodyPr/>
        <a:lstStyle/>
        <a:p>
          <a:r>
            <a:rPr lang="it-IT" b="1" dirty="0" smtClean="0"/>
            <a:t>LEA DPCM 12/01/2017, allegato 1 punto C1</a:t>
          </a:r>
          <a:r>
            <a:rPr lang="it-IT" b="1" i="1" dirty="0" smtClean="0"/>
            <a:t>: </a:t>
          </a:r>
          <a:r>
            <a:rPr lang="it-IT" i="1" dirty="0" smtClean="0"/>
            <a:t>“Sorveglianza epidemiologica dei rischi e dei danni correlati al lavoro”</a:t>
          </a:r>
          <a:endParaRPr lang="it-IT" i="1" dirty="0"/>
        </a:p>
      </dgm:t>
    </dgm:pt>
    <dgm:pt modelId="{42411430-2013-4310-BD21-480BAB7720B6}" type="parTrans" cxnId="{B85B0920-4D02-4006-A993-6D9ED076A159}">
      <dgm:prSet/>
      <dgm:spPr/>
      <dgm:t>
        <a:bodyPr/>
        <a:lstStyle/>
        <a:p>
          <a:endParaRPr lang="it-IT"/>
        </a:p>
      </dgm:t>
    </dgm:pt>
    <dgm:pt modelId="{78E4DBC1-FB57-459F-88B5-303C4EA8D5DD}" type="sibTrans" cxnId="{B85B0920-4D02-4006-A993-6D9ED076A159}">
      <dgm:prSet/>
      <dgm:spPr/>
      <dgm:t>
        <a:bodyPr/>
        <a:lstStyle/>
        <a:p>
          <a:endParaRPr lang="it-IT"/>
        </a:p>
      </dgm:t>
    </dgm:pt>
    <dgm:pt modelId="{BB703694-6D49-4E19-879E-07F518F7C8DD}">
      <dgm:prSet phldrT="[Testo]"/>
      <dgm:spPr/>
      <dgm:t>
        <a:bodyPr/>
        <a:lstStyle/>
        <a:p>
          <a:endParaRPr lang="it-IT" i="1" dirty="0"/>
        </a:p>
      </dgm:t>
    </dgm:pt>
    <dgm:pt modelId="{AACCEEE5-50BA-4A2E-94C0-B8F9BC0B1B32}" type="parTrans" cxnId="{4292456E-8EC5-4F2F-A369-1A5FDC801B1C}">
      <dgm:prSet/>
      <dgm:spPr/>
      <dgm:t>
        <a:bodyPr/>
        <a:lstStyle/>
        <a:p>
          <a:endParaRPr lang="it-IT"/>
        </a:p>
      </dgm:t>
    </dgm:pt>
    <dgm:pt modelId="{4FD70D9A-79D3-4609-92EB-E7AB8F0087A5}" type="sibTrans" cxnId="{4292456E-8EC5-4F2F-A369-1A5FDC801B1C}">
      <dgm:prSet/>
      <dgm:spPr/>
      <dgm:t>
        <a:bodyPr/>
        <a:lstStyle/>
        <a:p>
          <a:endParaRPr lang="it-IT"/>
        </a:p>
      </dgm:t>
    </dgm:pt>
    <dgm:pt modelId="{529D3757-1E0A-4656-85BB-1811ACAF0B53}">
      <dgm:prSet phldrT="[Testo]"/>
      <dgm:spPr/>
      <dgm:t>
        <a:bodyPr/>
        <a:lstStyle/>
        <a:p>
          <a:endParaRPr lang="it-IT" i="1" dirty="0"/>
        </a:p>
      </dgm:t>
    </dgm:pt>
    <dgm:pt modelId="{90477591-6805-4124-8139-77A8F539731A}" type="parTrans" cxnId="{F0ACFB80-CDFC-438F-A621-51A583D9ADEB}">
      <dgm:prSet/>
      <dgm:spPr/>
      <dgm:t>
        <a:bodyPr/>
        <a:lstStyle/>
        <a:p>
          <a:endParaRPr lang="it-IT"/>
        </a:p>
      </dgm:t>
    </dgm:pt>
    <dgm:pt modelId="{7527692B-D482-4B8D-9867-088DE666C7C6}" type="sibTrans" cxnId="{F0ACFB80-CDFC-438F-A621-51A583D9ADEB}">
      <dgm:prSet/>
      <dgm:spPr/>
      <dgm:t>
        <a:bodyPr/>
        <a:lstStyle/>
        <a:p>
          <a:endParaRPr lang="it-IT"/>
        </a:p>
      </dgm:t>
    </dgm:pt>
    <dgm:pt modelId="{D66F7C58-9E8C-4203-A2EA-9C19AF39C535}">
      <dgm:prSet phldrT="[Testo]"/>
      <dgm:spPr/>
      <dgm:t>
        <a:bodyPr/>
        <a:lstStyle/>
        <a:p>
          <a:r>
            <a:rPr lang="it-IT" dirty="0" smtClean="0"/>
            <a:t>FORNIRE UNA RETE </a:t>
          </a:r>
          <a:r>
            <a:rPr lang="it-IT" dirty="0" err="1" smtClean="0"/>
            <a:t>DI</a:t>
          </a:r>
          <a:r>
            <a:rPr lang="it-IT" dirty="0" smtClean="0"/>
            <a:t> COLLEGAMENTO PER I RAPPRESENTANTI REGIONALI CHE PARTECIPANO A GRUPPI </a:t>
          </a:r>
          <a:r>
            <a:rPr lang="it-IT" dirty="0" err="1" smtClean="0"/>
            <a:t>DI</a:t>
          </a:r>
          <a:r>
            <a:rPr lang="it-IT" dirty="0" smtClean="0"/>
            <a:t> LAVORO SU SISTEMI INFORMATIVI E </a:t>
          </a:r>
          <a:r>
            <a:rPr lang="it-IT" dirty="0" err="1" smtClean="0"/>
            <a:t>DI</a:t>
          </a:r>
          <a:r>
            <a:rPr lang="it-IT" dirty="0" smtClean="0"/>
            <a:t> SORVEGLIANZA CON ALTRI ENTI </a:t>
          </a:r>
          <a:r>
            <a:rPr lang="it-IT" dirty="0" smtClean="0">
              <a:sym typeface="Wingdings" pitchFamily="2" charset="2"/>
            </a:rPr>
            <a:t> RACCORDO CON </a:t>
          </a:r>
          <a:r>
            <a:rPr lang="it-IT" dirty="0" err="1" smtClean="0">
              <a:sym typeface="Wingdings" pitchFamily="2" charset="2"/>
            </a:rPr>
            <a:t>COORD</a:t>
          </a:r>
          <a:r>
            <a:rPr lang="it-IT" dirty="0" smtClean="0">
              <a:sym typeface="Wingdings" pitchFamily="2" charset="2"/>
            </a:rPr>
            <a:t>. INTERREGIONALE e con ALTRI GRUPPI TEMATICI (es. Agricoltura, Costruzioni etc.)</a:t>
          </a:r>
          <a:endParaRPr lang="it-IT" dirty="0"/>
        </a:p>
      </dgm:t>
    </dgm:pt>
    <dgm:pt modelId="{7B5D3AB7-C776-4EDA-B58A-BD1C9BB15411}" type="parTrans" cxnId="{D36F509A-3588-4E1E-A492-13746D7AA910}">
      <dgm:prSet/>
      <dgm:spPr/>
      <dgm:t>
        <a:bodyPr/>
        <a:lstStyle/>
        <a:p>
          <a:endParaRPr lang="it-IT"/>
        </a:p>
      </dgm:t>
    </dgm:pt>
    <dgm:pt modelId="{DA7966D2-B699-4410-9A82-2197D49F1A2F}" type="sibTrans" cxnId="{D36F509A-3588-4E1E-A492-13746D7AA910}">
      <dgm:prSet/>
      <dgm:spPr/>
      <dgm:t>
        <a:bodyPr/>
        <a:lstStyle/>
        <a:p>
          <a:endParaRPr lang="it-IT"/>
        </a:p>
      </dgm:t>
    </dgm:pt>
    <dgm:pt modelId="{056B6D9C-1A3A-41C3-9629-D283A3D2F567}">
      <dgm:prSet phldrT="[Testo]"/>
      <dgm:spPr/>
      <dgm:t>
        <a:bodyPr/>
        <a:lstStyle/>
        <a:p>
          <a:endParaRPr lang="it-IT" dirty="0"/>
        </a:p>
      </dgm:t>
    </dgm:pt>
    <dgm:pt modelId="{77B2C5E7-A285-4D31-B99D-24E883B17CE4}" type="parTrans" cxnId="{9ACEFF87-BF74-4F22-A2BF-0D5CAC097255}">
      <dgm:prSet/>
      <dgm:spPr/>
      <dgm:t>
        <a:bodyPr/>
        <a:lstStyle/>
        <a:p>
          <a:endParaRPr lang="it-IT"/>
        </a:p>
      </dgm:t>
    </dgm:pt>
    <dgm:pt modelId="{15811030-A21F-4624-A9DF-A6F25B308AE9}" type="sibTrans" cxnId="{9ACEFF87-BF74-4F22-A2BF-0D5CAC097255}">
      <dgm:prSet/>
      <dgm:spPr/>
      <dgm:t>
        <a:bodyPr/>
        <a:lstStyle/>
        <a:p>
          <a:endParaRPr lang="it-IT"/>
        </a:p>
      </dgm:t>
    </dgm:pt>
    <dgm:pt modelId="{9ECEBA72-51DF-4EF3-B386-AAEB3F1B4CBC}">
      <dgm:prSet phldrT="[Testo]"/>
      <dgm:spPr/>
      <dgm:t>
        <a:bodyPr/>
        <a:lstStyle/>
        <a:p>
          <a:endParaRPr lang="it-IT" dirty="0"/>
        </a:p>
      </dgm:t>
    </dgm:pt>
    <dgm:pt modelId="{2C4BD2B2-04D8-4AA2-A360-407685703F22}" type="parTrans" cxnId="{08964E50-8CE5-47BF-8978-44DC6424023A}">
      <dgm:prSet/>
      <dgm:spPr/>
      <dgm:t>
        <a:bodyPr/>
        <a:lstStyle/>
        <a:p>
          <a:endParaRPr lang="it-IT"/>
        </a:p>
      </dgm:t>
    </dgm:pt>
    <dgm:pt modelId="{3985BE9A-A4AF-4917-B8B8-7EB39236ADD6}" type="sibTrans" cxnId="{08964E50-8CE5-47BF-8978-44DC6424023A}">
      <dgm:prSet/>
      <dgm:spPr/>
      <dgm:t>
        <a:bodyPr/>
        <a:lstStyle/>
        <a:p>
          <a:endParaRPr lang="it-IT"/>
        </a:p>
      </dgm:t>
    </dgm:pt>
    <dgm:pt modelId="{E2D0498A-E04F-48A2-B514-107E196313C0}" type="pres">
      <dgm:prSet presAssocID="{F96DF91E-0FF6-4FB3-A549-E0CE785ED9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1D402C87-2758-4CE5-A6B4-FB3D4B72C2ED}" type="pres">
      <dgm:prSet presAssocID="{EFF95091-3C28-456B-B9D9-EB182025E80B}" presName="linNode" presStyleCnt="0"/>
      <dgm:spPr/>
    </dgm:pt>
    <dgm:pt modelId="{320C1DC3-0089-482E-8DFD-DAFEA5521B6B}" type="pres">
      <dgm:prSet presAssocID="{EFF95091-3C28-456B-B9D9-EB182025E80B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E56F653-D79A-49D4-933C-BAD16D8EBF31}" type="pres">
      <dgm:prSet presAssocID="{EFF95091-3C28-456B-B9D9-EB182025E80B}" presName="descendantText" presStyleLbl="alignAccFollowNode1" presStyleIdx="0" presStyleCnt="2" custScaleX="240020" custScaleY="12095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070768A-EF08-4166-8212-AF4BA28B5100}" type="pres">
      <dgm:prSet presAssocID="{65D621C7-4B05-4286-BC40-0E2AE2881DED}" presName="sp" presStyleCnt="0"/>
      <dgm:spPr/>
    </dgm:pt>
    <dgm:pt modelId="{BED0E47F-1B82-450E-A4EA-19F2AA94AF0B}" type="pres">
      <dgm:prSet presAssocID="{4140F4BA-9106-4B40-8C7E-369D7B2809C1}" presName="linNode" presStyleCnt="0"/>
      <dgm:spPr/>
    </dgm:pt>
    <dgm:pt modelId="{10F4CED7-40F5-407C-95D9-DADBC65F7348}" type="pres">
      <dgm:prSet presAssocID="{4140F4BA-9106-4B40-8C7E-369D7B2809C1}" presName="parentText" presStyleLbl="node1" presStyleIdx="1" presStyleCnt="2" custScaleX="52857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A478413-FA3A-4300-A88B-B048419243EC}" type="pres">
      <dgm:prSet presAssocID="{4140F4BA-9106-4B40-8C7E-369D7B2809C1}" presName="descendantText" presStyleLbl="alignAccFollowNode1" presStyleIdx="1" presStyleCnt="2" custScaleX="129129" custScaleY="12191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C94E91A9-55FC-4628-A525-E8A09D2E2DCB}" type="presOf" srcId="{9ECEBA72-51DF-4EF3-B386-AAEB3F1B4CBC}" destId="{6A478413-FA3A-4300-A88B-B048419243EC}" srcOrd="0" destOrd="3" presId="urn:microsoft.com/office/officeart/2005/8/layout/vList5"/>
    <dgm:cxn modelId="{5882A455-9C92-475F-BE52-0951852A3CE6}" srcId="{EFF95091-3C28-456B-B9D9-EB182025E80B}" destId="{81B0EAD4-3D30-4BDB-A5B7-40FDB6C757F6}" srcOrd="2" destOrd="0" parTransId="{0FE0BC64-7FA8-4B28-B878-EA2C7B0B65A2}" sibTransId="{233C6251-A4EC-406B-9842-B6FE325C2C1F}"/>
    <dgm:cxn modelId="{780F2D5C-9DFB-45CA-B3E4-E1047D25BE2F}" type="presOf" srcId="{769CF87A-D122-403B-B9F4-AD7855A9FA50}" destId="{6A478413-FA3A-4300-A88B-B048419243EC}" srcOrd="0" destOrd="4" presId="urn:microsoft.com/office/officeart/2005/8/layout/vList5"/>
    <dgm:cxn modelId="{C24059BD-17C4-4EBA-BEF9-100A039128F5}" type="presOf" srcId="{7CC3C26D-ECF0-49D1-BFDE-CA6B800B0FE3}" destId="{0E56F653-D79A-49D4-933C-BAD16D8EBF31}" srcOrd="0" destOrd="0" presId="urn:microsoft.com/office/officeart/2005/8/layout/vList5"/>
    <dgm:cxn modelId="{A4893569-678E-43FC-B49C-20407E70EAA4}" srcId="{F96DF91E-0FF6-4FB3-A549-E0CE785ED93F}" destId="{4140F4BA-9106-4B40-8C7E-369D7B2809C1}" srcOrd="1" destOrd="0" parTransId="{EA234D44-5F0D-42F7-8F44-53199252092F}" sibTransId="{0B8482C8-4C0F-4239-BB98-F291C6ED6D11}"/>
    <dgm:cxn modelId="{6E9F2CD5-7712-48F8-A8A6-D75F3C45C742}" type="presOf" srcId="{EFF95091-3C28-456B-B9D9-EB182025E80B}" destId="{320C1DC3-0089-482E-8DFD-DAFEA5521B6B}" srcOrd="0" destOrd="0" presId="urn:microsoft.com/office/officeart/2005/8/layout/vList5"/>
    <dgm:cxn modelId="{4379FE65-93BC-481B-9622-1F2BD40EF321}" type="presOf" srcId="{4140F4BA-9106-4B40-8C7E-369D7B2809C1}" destId="{10F4CED7-40F5-407C-95D9-DADBC65F7348}" srcOrd="0" destOrd="0" presId="urn:microsoft.com/office/officeart/2005/8/layout/vList5"/>
    <dgm:cxn modelId="{20C3486F-4E45-42FA-8F47-9F70189EE58A}" srcId="{4140F4BA-9106-4B40-8C7E-369D7B2809C1}" destId="{E4805C8C-30E2-4D01-B4CE-B00A694AEB04}" srcOrd="2" destOrd="0" parTransId="{4513488D-A40E-4DB7-B8EE-81D247173627}" sibTransId="{AC0A165A-03C8-4D48-B7C1-078CDE7F939C}"/>
    <dgm:cxn modelId="{AE60740C-DF67-4250-A989-C893D5797E53}" type="presOf" srcId="{F96DF91E-0FF6-4FB3-A549-E0CE785ED93F}" destId="{E2D0498A-E04F-48A2-B514-107E196313C0}" srcOrd="0" destOrd="0" presId="urn:microsoft.com/office/officeart/2005/8/layout/vList5"/>
    <dgm:cxn modelId="{30370643-792D-4291-B97F-261A7506B0F5}" type="presOf" srcId="{BB703694-6D49-4E19-879E-07F518F7C8DD}" destId="{0E56F653-D79A-49D4-933C-BAD16D8EBF31}" srcOrd="0" destOrd="1" presId="urn:microsoft.com/office/officeart/2005/8/layout/vList5"/>
    <dgm:cxn modelId="{891262A7-80BB-49EC-906A-8B45D9F7DBF5}" type="presOf" srcId="{9C7190FD-F829-4777-861A-B40E09D26A77}" destId="{0E56F653-D79A-49D4-933C-BAD16D8EBF31}" srcOrd="0" destOrd="4" presId="urn:microsoft.com/office/officeart/2005/8/layout/vList5"/>
    <dgm:cxn modelId="{97B0E553-FC22-4D36-8DCC-437AC642BB4C}" srcId="{F96DF91E-0FF6-4FB3-A549-E0CE785ED93F}" destId="{EFF95091-3C28-456B-B9D9-EB182025E80B}" srcOrd="0" destOrd="0" parTransId="{8D314687-22D0-494A-8423-994DD962EA13}" sibTransId="{65D621C7-4B05-4286-BC40-0E2AE2881DED}"/>
    <dgm:cxn modelId="{B85B0920-4D02-4006-A993-6D9ED076A159}" srcId="{EFF95091-3C28-456B-B9D9-EB182025E80B}" destId="{9C7190FD-F829-4777-861A-B40E09D26A77}" srcOrd="4" destOrd="0" parTransId="{42411430-2013-4310-BD21-480BAB7720B6}" sibTransId="{78E4DBC1-FB57-459F-88B5-303C4EA8D5DD}"/>
    <dgm:cxn modelId="{FD922D34-1CD1-4C8A-810E-6444B82FF9D3}" type="presOf" srcId="{529D3757-1E0A-4656-85BB-1811ACAF0B53}" destId="{0E56F653-D79A-49D4-933C-BAD16D8EBF31}" srcOrd="0" destOrd="3" presId="urn:microsoft.com/office/officeart/2005/8/layout/vList5"/>
    <dgm:cxn modelId="{4292456E-8EC5-4F2F-A369-1A5FDC801B1C}" srcId="{EFF95091-3C28-456B-B9D9-EB182025E80B}" destId="{BB703694-6D49-4E19-879E-07F518F7C8DD}" srcOrd="1" destOrd="0" parTransId="{AACCEEE5-50BA-4A2E-94C0-B8F9BC0B1B32}" sibTransId="{4FD70D9A-79D3-4609-92EB-E7AB8F0087A5}"/>
    <dgm:cxn modelId="{F0ACFB80-CDFC-438F-A621-51A583D9ADEB}" srcId="{EFF95091-3C28-456B-B9D9-EB182025E80B}" destId="{529D3757-1E0A-4656-85BB-1811ACAF0B53}" srcOrd="3" destOrd="0" parTransId="{90477591-6805-4124-8139-77A8F539731A}" sibTransId="{7527692B-D482-4B8D-9867-088DE666C7C6}"/>
    <dgm:cxn modelId="{BEC91813-4267-499E-9E44-3341EC17148D}" type="presOf" srcId="{81B0EAD4-3D30-4BDB-A5B7-40FDB6C757F6}" destId="{0E56F653-D79A-49D4-933C-BAD16D8EBF31}" srcOrd="0" destOrd="2" presId="urn:microsoft.com/office/officeart/2005/8/layout/vList5"/>
    <dgm:cxn modelId="{08964E50-8CE5-47BF-8978-44DC6424023A}" srcId="{4140F4BA-9106-4B40-8C7E-369D7B2809C1}" destId="{9ECEBA72-51DF-4EF3-B386-AAEB3F1B4CBC}" srcOrd="3" destOrd="0" parTransId="{2C4BD2B2-04D8-4AA2-A360-407685703F22}" sibTransId="{3985BE9A-A4AF-4917-B8B8-7EB39236ADD6}"/>
    <dgm:cxn modelId="{EC9C1A3B-3F6B-4117-8B3A-7683C4B055B6}" type="presOf" srcId="{E4805C8C-30E2-4D01-B4CE-B00A694AEB04}" destId="{6A478413-FA3A-4300-A88B-B048419243EC}" srcOrd="0" destOrd="2" presId="urn:microsoft.com/office/officeart/2005/8/layout/vList5"/>
    <dgm:cxn modelId="{42D6B747-8B45-417B-A0AA-0B3669A5944C}" srcId="{4140F4BA-9106-4B40-8C7E-369D7B2809C1}" destId="{769CF87A-D122-403B-B9F4-AD7855A9FA50}" srcOrd="4" destOrd="0" parTransId="{140AC986-984E-48E4-A675-43C82197FB75}" sibTransId="{2D68058D-51AD-4D47-8985-FA32C1090D42}"/>
    <dgm:cxn modelId="{9ACEFF87-BF74-4F22-A2BF-0D5CAC097255}" srcId="{4140F4BA-9106-4B40-8C7E-369D7B2809C1}" destId="{056B6D9C-1A3A-41C3-9629-D283A3D2F567}" srcOrd="1" destOrd="0" parTransId="{77B2C5E7-A285-4D31-B99D-24E883B17CE4}" sibTransId="{15811030-A21F-4624-A9DF-A6F25B308AE9}"/>
    <dgm:cxn modelId="{7F15C449-8FA6-4D07-9DD4-7EB527824F81}" type="presOf" srcId="{D66F7C58-9E8C-4203-A2EA-9C19AF39C535}" destId="{6A478413-FA3A-4300-A88B-B048419243EC}" srcOrd="0" destOrd="0" presId="urn:microsoft.com/office/officeart/2005/8/layout/vList5"/>
    <dgm:cxn modelId="{4EB3DFDD-409C-41C9-90A8-F4E67B728304}" type="presOf" srcId="{056B6D9C-1A3A-41C3-9629-D283A3D2F567}" destId="{6A478413-FA3A-4300-A88B-B048419243EC}" srcOrd="0" destOrd="1" presId="urn:microsoft.com/office/officeart/2005/8/layout/vList5"/>
    <dgm:cxn modelId="{D36F509A-3588-4E1E-A492-13746D7AA910}" srcId="{4140F4BA-9106-4B40-8C7E-369D7B2809C1}" destId="{D66F7C58-9E8C-4203-A2EA-9C19AF39C535}" srcOrd="0" destOrd="0" parTransId="{7B5D3AB7-C776-4EDA-B58A-BD1C9BB15411}" sibTransId="{DA7966D2-B699-4410-9A82-2197D49F1A2F}"/>
    <dgm:cxn modelId="{8B606D55-4350-44B0-BAEB-F0FDE10E774F}" srcId="{EFF95091-3C28-456B-B9D9-EB182025E80B}" destId="{7CC3C26D-ECF0-49D1-BFDE-CA6B800B0FE3}" srcOrd="0" destOrd="0" parTransId="{F2E42C2F-9AFA-4EE2-8523-4FA0BD4373BD}" sibTransId="{B92E23F4-6A2F-4A58-A8F9-6246F174DDE9}"/>
    <dgm:cxn modelId="{D74D94CF-D1E9-4848-99E6-57691084318D}" type="presParOf" srcId="{E2D0498A-E04F-48A2-B514-107E196313C0}" destId="{1D402C87-2758-4CE5-A6B4-FB3D4B72C2ED}" srcOrd="0" destOrd="0" presId="urn:microsoft.com/office/officeart/2005/8/layout/vList5"/>
    <dgm:cxn modelId="{077E75F1-7BA1-4639-BAED-9132154140DA}" type="presParOf" srcId="{1D402C87-2758-4CE5-A6B4-FB3D4B72C2ED}" destId="{320C1DC3-0089-482E-8DFD-DAFEA5521B6B}" srcOrd="0" destOrd="0" presId="urn:microsoft.com/office/officeart/2005/8/layout/vList5"/>
    <dgm:cxn modelId="{AAD63671-B304-4A11-A992-598611630F7B}" type="presParOf" srcId="{1D402C87-2758-4CE5-A6B4-FB3D4B72C2ED}" destId="{0E56F653-D79A-49D4-933C-BAD16D8EBF31}" srcOrd="1" destOrd="0" presId="urn:microsoft.com/office/officeart/2005/8/layout/vList5"/>
    <dgm:cxn modelId="{02ADB558-B069-47E3-8B59-C7EE142E2C54}" type="presParOf" srcId="{E2D0498A-E04F-48A2-B514-107E196313C0}" destId="{E070768A-EF08-4166-8212-AF4BA28B5100}" srcOrd="1" destOrd="0" presId="urn:microsoft.com/office/officeart/2005/8/layout/vList5"/>
    <dgm:cxn modelId="{B399116A-F416-4094-B091-F5ADFBAAC345}" type="presParOf" srcId="{E2D0498A-E04F-48A2-B514-107E196313C0}" destId="{BED0E47F-1B82-450E-A4EA-19F2AA94AF0B}" srcOrd="2" destOrd="0" presId="urn:microsoft.com/office/officeart/2005/8/layout/vList5"/>
    <dgm:cxn modelId="{EC87BCDF-EDBA-4CF5-9711-3DE0F1B03395}" type="presParOf" srcId="{BED0E47F-1B82-450E-A4EA-19F2AA94AF0B}" destId="{10F4CED7-40F5-407C-95D9-DADBC65F7348}" srcOrd="0" destOrd="0" presId="urn:microsoft.com/office/officeart/2005/8/layout/vList5"/>
    <dgm:cxn modelId="{04202319-5E29-40EF-9389-1F3AB4762622}" type="presParOf" srcId="{BED0E47F-1B82-450E-A4EA-19F2AA94AF0B}" destId="{6A478413-FA3A-4300-A88B-B048419243E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26A11A-1422-43A5-A057-2B468E4F1CF1}" type="doc">
      <dgm:prSet loTypeId="urn:microsoft.com/office/officeart/2005/8/layout/vList5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it-IT"/>
        </a:p>
      </dgm:t>
    </dgm:pt>
    <dgm:pt modelId="{E146D3EE-D54E-4BE5-943F-370ACD591152}">
      <dgm:prSet phldrT="[Testo]" custT="1"/>
      <dgm:spPr/>
      <dgm:t>
        <a:bodyPr/>
        <a:lstStyle/>
        <a:p>
          <a:pPr algn="l"/>
          <a:r>
            <a:rPr lang="it-IT" sz="3600" dirty="0" smtClean="0"/>
            <a:t>Punti di</a:t>
          </a:r>
        </a:p>
        <a:p>
          <a:pPr algn="l"/>
          <a:r>
            <a:rPr lang="it-IT" sz="3600" dirty="0" smtClean="0"/>
            <a:t> forza</a:t>
          </a:r>
          <a:endParaRPr lang="it-IT" sz="3600" dirty="0"/>
        </a:p>
      </dgm:t>
    </dgm:pt>
    <dgm:pt modelId="{434A6A66-A7BB-4183-97B7-F9859963AC37}" type="parTrans" cxnId="{DD073EFB-E28D-4877-A7B4-C3C4D78E85DE}">
      <dgm:prSet/>
      <dgm:spPr/>
      <dgm:t>
        <a:bodyPr/>
        <a:lstStyle/>
        <a:p>
          <a:endParaRPr lang="it-IT"/>
        </a:p>
      </dgm:t>
    </dgm:pt>
    <dgm:pt modelId="{0CBB0BA7-B36A-47FF-8C8D-5AD40008024A}" type="sibTrans" cxnId="{DD073EFB-E28D-4877-A7B4-C3C4D78E85DE}">
      <dgm:prSet/>
      <dgm:spPr/>
      <dgm:t>
        <a:bodyPr/>
        <a:lstStyle/>
        <a:p>
          <a:endParaRPr lang="it-IT"/>
        </a:p>
      </dgm:t>
    </dgm:pt>
    <dgm:pt modelId="{F7F9DAE6-915E-4AE9-ACA0-843B64285CDC}">
      <dgm:prSet phldrT="[Testo]"/>
      <dgm:spPr/>
      <dgm:t>
        <a:bodyPr/>
        <a:lstStyle/>
        <a:p>
          <a:r>
            <a:rPr lang="it-IT" dirty="0" smtClean="0"/>
            <a:t>Rappresentanza </a:t>
          </a:r>
          <a:r>
            <a:rPr lang="it-IT" b="1" dirty="0" smtClean="0"/>
            <a:t>multidisciplinare</a:t>
          </a:r>
          <a:r>
            <a:rPr lang="it-IT" dirty="0" smtClean="0"/>
            <a:t> e di regioni diverse</a:t>
          </a:r>
          <a:endParaRPr lang="it-IT" dirty="0"/>
        </a:p>
      </dgm:t>
    </dgm:pt>
    <dgm:pt modelId="{C87A4AB0-5C44-43EA-9561-BAFD09F14140}" type="parTrans" cxnId="{E3E224E1-84F4-42B8-B68F-E63592BA4A0C}">
      <dgm:prSet/>
      <dgm:spPr/>
      <dgm:t>
        <a:bodyPr/>
        <a:lstStyle/>
        <a:p>
          <a:endParaRPr lang="it-IT"/>
        </a:p>
      </dgm:t>
    </dgm:pt>
    <dgm:pt modelId="{10E3AC20-2BCA-498E-BDBE-CEB758BEFBF0}" type="sibTrans" cxnId="{E3E224E1-84F4-42B8-B68F-E63592BA4A0C}">
      <dgm:prSet/>
      <dgm:spPr/>
      <dgm:t>
        <a:bodyPr/>
        <a:lstStyle/>
        <a:p>
          <a:endParaRPr lang="it-IT"/>
        </a:p>
      </dgm:t>
    </dgm:pt>
    <dgm:pt modelId="{744323DA-418B-4AA6-BD3C-031D4E6F175C}">
      <dgm:prSet phldrT="[Testo]"/>
      <dgm:spPr/>
      <dgm:t>
        <a:bodyPr/>
        <a:lstStyle/>
        <a:p>
          <a:r>
            <a:rPr lang="it-IT" dirty="0" smtClean="0"/>
            <a:t>Partecipazione ai sistemi informativi e di sorveglianza attivi  </a:t>
          </a:r>
          <a:endParaRPr lang="it-IT" dirty="0"/>
        </a:p>
      </dgm:t>
    </dgm:pt>
    <dgm:pt modelId="{104111E4-74F2-447E-BC5E-B5E746BB6AE1}" type="parTrans" cxnId="{19E5636E-1326-4B1C-AF5E-DFF8C648CB20}">
      <dgm:prSet/>
      <dgm:spPr/>
      <dgm:t>
        <a:bodyPr/>
        <a:lstStyle/>
        <a:p>
          <a:endParaRPr lang="it-IT"/>
        </a:p>
      </dgm:t>
    </dgm:pt>
    <dgm:pt modelId="{B1D9A491-BFAD-41BF-B905-D17E88815AD8}" type="sibTrans" cxnId="{19E5636E-1326-4B1C-AF5E-DFF8C648CB20}">
      <dgm:prSet/>
      <dgm:spPr/>
      <dgm:t>
        <a:bodyPr/>
        <a:lstStyle/>
        <a:p>
          <a:endParaRPr lang="it-IT"/>
        </a:p>
      </dgm:t>
    </dgm:pt>
    <dgm:pt modelId="{A33E0AFF-A3A3-4912-8C01-88A0AAA77E86}" type="pres">
      <dgm:prSet presAssocID="{BC26A11A-1422-43A5-A057-2B468E4F1CF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34895A6-E4A7-4C37-8740-1E307D76B482}" type="pres">
      <dgm:prSet presAssocID="{E146D3EE-D54E-4BE5-943F-370ACD591152}" presName="linNode" presStyleCnt="0"/>
      <dgm:spPr/>
    </dgm:pt>
    <dgm:pt modelId="{E7AC9342-C5AE-4920-AA94-874BC97F3374}" type="pres">
      <dgm:prSet presAssocID="{E146D3EE-D54E-4BE5-943F-370ACD591152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8B3DDC6-5C76-437B-8EAE-40FE3158EC93}" type="pres">
      <dgm:prSet presAssocID="{E146D3EE-D54E-4BE5-943F-370ACD591152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48050F6-9635-4F1F-B61D-26FF52F42983}" type="presOf" srcId="{F7F9DAE6-915E-4AE9-ACA0-843B64285CDC}" destId="{48B3DDC6-5C76-437B-8EAE-40FE3158EC93}" srcOrd="0" destOrd="0" presId="urn:microsoft.com/office/officeart/2005/8/layout/vList5"/>
    <dgm:cxn modelId="{19E5636E-1326-4B1C-AF5E-DFF8C648CB20}" srcId="{E146D3EE-D54E-4BE5-943F-370ACD591152}" destId="{744323DA-418B-4AA6-BD3C-031D4E6F175C}" srcOrd="1" destOrd="0" parTransId="{104111E4-74F2-447E-BC5E-B5E746BB6AE1}" sibTransId="{B1D9A491-BFAD-41BF-B905-D17E88815AD8}"/>
    <dgm:cxn modelId="{C3F23627-908A-4858-92CE-7ADA9062834C}" type="presOf" srcId="{744323DA-418B-4AA6-BD3C-031D4E6F175C}" destId="{48B3DDC6-5C76-437B-8EAE-40FE3158EC93}" srcOrd="0" destOrd="1" presId="urn:microsoft.com/office/officeart/2005/8/layout/vList5"/>
    <dgm:cxn modelId="{9E48D81C-A852-4262-961F-11CB5D6C5554}" type="presOf" srcId="{E146D3EE-D54E-4BE5-943F-370ACD591152}" destId="{E7AC9342-C5AE-4920-AA94-874BC97F3374}" srcOrd="0" destOrd="0" presId="urn:microsoft.com/office/officeart/2005/8/layout/vList5"/>
    <dgm:cxn modelId="{E3E224E1-84F4-42B8-B68F-E63592BA4A0C}" srcId="{E146D3EE-D54E-4BE5-943F-370ACD591152}" destId="{F7F9DAE6-915E-4AE9-ACA0-843B64285CDC}" srcOrd="0" destOrd="0" parTransId="{C87A4AB0-5C44-43EA-9561-BAFD09F14140}" sibTransId="{10E3AC20-2BCA-498E-BDBE-CEB758BEFBF0}"/>
    <dgm:cxn modelId="{98D39C20-5908-487C-B59C-458ABFD00FD0}" type="presOf" srcId="{BC26A11A-1422-43A5-A057-2B468E4F1CF1}" destId="{A33E0AFF-A3A3-4912-8C01-88A0AAA77E86}" srcOrd="0" destOrd="0" presId="urn:microsoft.com/office/officeart/2005/8/layout/vList5"/>
    <dgm:cxn modelId="{DD073EFB-E28D-4877-A7B4-C3C4D78E85DE}" srcId="{BC26A11A-1422-43A5-A057-2B468E4F1CF1}" destId="{E146D3EE-D54E-4BE5-943F-370ACD591152}" srcOrd="0" destOrd="0" parTransId="{434A6A66-A7BB-4183-97B7-F9859963AC37}" sibTransId="{0CBB0BA7-B36A-47FF-8C8D-5AD40008024A}"/>
    <dgm:cxn modelId="{7906FEDF-1C8C-4BE1-A0F7-5566DE548F98}" type="presParOf" srcId="{A33E0AFF-A3A3-4912-8C01-88A0AAA77E86}" destId="{B34895A6-E4A7-4C37-8740-1E307D76B482}" srcOrd="0" destOrd="0" presId="urn:microsoft.com/office/officeart/2005/8/layout/vList5"/>
    <dgm:cxn modelId="{A64774C1-CDE0-4C0E-BB35-4EF4A5B1B53B}" type="presParOf" srcId="{B34895A6-E4A7-4C37-8740-1E307D76B482}" destId="{E7AC9342-C5AE-4920-AA94-874BC97F3374}" srcOrd="0" destOrd="0" presId="urn:microsoft.com/office/officeart/2005/8/layout/vList5"/>
    <dgm:cxn modelId="{F4E32F13-69C9-47EA-91BF-8220D54A50BC}" type="presParOf" srcId="{B34895A6-E4A7-4C37-8740-1E307D76B482}" destId="{48B3DDC6-5C76-437B-8EAE-40FE3158EC9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01C6C3-13AF-4911-87F1-10294E480821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145B9FA1-3818-4A83-B262-D6BD0CCDA106}">
      <dgm:prSet phldrT="[Testo]" custT="1"/>
      <dgm:spPr/>
      <dgm:t>
        <a:bodyPr/>
        <a:lstStyle/>
        <a:p>
          <a:r>
            <a:rPr lang="it-IT" sz="1400" b="1" dirty="0" smtClean="0"/>
            <a:t>Supporto tecnico alle decisioni del GTI</a:t>
          </a:r>
          <a:endParaRPr lang="it-IT" sz="1400" b="1" dirty="0"/>
        </a:p>
      </dgm:t>
    </dgm:pt>
    <dgm:pt modelId="{CB9A2378-7694-4EEB-9FD7-7058837CA8A1}" type="parTrans" cxnId="{839E0A4D-2618-4F85-95A5-82FC878A906E}">
      <dgm:prSet/>
      <dgm:spPr/>
      <dgm:t>
        <a:bodyPr/>
        <a:lstStyle/>
        <a:p>
          <a:endParaRPr lang="it-IT"/>
        </a:p>
      </dgm:t>
    </dgm:pt>
    <dgm:pt modelId="{31DFB872-81F1-43C1-A568-18C1B383CEB8}" type="sibTrans" cxnId="{839E0A4D-2618-4F85-95A5-82FC878A906E}">
      <dgm:prSet/>
      <dgm:spPr/>
      <dgm:t>
        <a:bodyPr/>
        <a:lstStyle/>
        <a:p>
          <a:endParaRPr lang="it-IT"/>
        </a:p>
      </dgm:t>
    </dgm:pt>
    <dgm:pt modelId="{3A2F5251-4B78-4BDA-A4EB-6EB8C3A08B11}">
      <dgm:prSet phldrT="[Testo]" custT="1"/>
      <dgm:spPr/>
      <dgm:t>
        <a:bodyPr/>
        <a:lstStyle/>
        <a:p>
          <a:r>
            <a:rPr lang="it-IT" sz="1400" b="1" dirty="0" smtClean="0"/>
            <a:t>Punto di raccordo tra i rappresentanti regionali nei gruppi di lavoro con altri enti</a:t>
          </a:r>
          <a:endParaRPr lang="it-IT" sz="1400" b="1" dirty="0"/>
        </a:p>
      </dgm:t>
    </dgm:pt>
    <dgm:pt modelId="{5D518B9F-C32D-4B61-8FE3-9E86C7A1FB32}" type="parTrans" cxnId="{B19C02C5-FF9B-44EB-AAD8-860465BE2D6D}">
      <dgm:prSet/>
      <dgm:spPr/>
      <dgm:t>
        <a:bodyPr/>
        <a:lstStyle/>
        <a:p>
          <a:endParaRPr lang="it-IT"/>
        </a:p>
      </dgm:t>
    </dgm:pt>
    <dgm:pt modelId="{C994787B-9319-4498-ACA8-5965F5BBDA33}" type="sibTrans" cxnId="{B19C02C5-FF9B-44EB-AAD8-860465BE2D6D}">
      <dgm:prSet/>
      <dgm:spPr/>
      <dgm:t>
        <a:bodyPr/>
        <a:lstStyle/>
        <a:p>
          <a:endParaRPr lang="it-IT"/>
        </a:p>
      </dgm:t>
    </dgm:pt>
    <dgm:pt modelId="{BF90EAF0-263C-4B30-94C0-A76CF1E55E20}">
      <dgm:prSet phldrT="[Testo]" custT="1"/>
      <dgm:spPr/>
      <dgm:t>
        <a:bodyPr/>
        <a:lstStyle/>
        <a:p>
          <a:r>
            <a:rPr lang="it-IT" sz="1400" b="1" dirty="0" smtClean="0"/>
            <a:t>Monitoraggi</a:t>
          </a:r>
          <a:endParaRPr lang="it-IT" sz="1400" b="1" dirty="0"/>
        </a:p>
      </dgm:t>
    </dgm:pt>
    <dgm:pt modelId="{292A28AC-5B66-4043-9442-80A0D7BF4416}" type="parTrans" cxnId="{5C1FAD66-57E7-499B-9A2E-466E0EB44624}">
      <dgm:prSet/>
      <dgm:spPr/>
      <dgm:t>
        <a:bodyPr/>
        <a:lstStyle/>
        <a:p>
          <a:endParaRPr lang="it-IT"/>
        </a:p>
      </dgm:t>
    </dgm:pt>
    <dgm:pt modelId="{3E4C11B3-6CCD-4C39-88C1-9A0CB3721CEB}" type="sibTrans" cxnId="{5C1FAD66-57E7-499B-9A2E-466E0EB44624}">
      <dgm:prSet/>
      <dgm:spPr/>
      <dgm:t>
        <a:bodyPr/>
        <a:lstStyle/>
        <a:p>
          <a:endParaRPr lang="it-IT"/>
        </a:p>
      </dgm:t>
    </dgm:pt>
    <dgm:pt modelId="{8D006DE4-8309-4F49-8DD0-5A8670E2FBA4}">
      <dgm:prSet/>
      <dgm:spPr/>
      <dgm:t>
        <a:bodyPr/>
        <a:lstStyle/>
        <a:p>
          <a:r>
            <a:rPr lang="it-IT" dirty="0" smtClean="0"/>
            <a:t>Modalità calcolo (5%) LEA del DPCM 17/12/2007</a:t>
          </a:r>
          <a:endParaRPr lang="it-IT" dirty="0"/>
        </a:p>
      </dgm:t>
    </dgm:pt>
    <dgm:pt modelId="{3660FE08-E4DD-402A-821C-0598AE9FFCD3}" type="parTrans" cxnId="{CC12AB86-094E-4C34-B76E-3A0BA2671F41}">
      <dgm:prSet/>
      <dgm:spPr/>
      <dgm:t>
        <a:bodyPr/>
        <a:lstStyle/>
        <a:p>
          <a:endParaRPr lang="it-IT"/>
        </a:p>
      </dgm:t>
    </dgm:pt>
    <dgm:pt modelId="{6E298951-562A-4280-8AEA-7C349841425D}" type="sibTrans" cxnId="{CC12AB86-094E-4C34-B76E-3A0BA2671F41}">
      <dgm:prSet/>
      <dgm:spPr/>
      <dgm:t>
        <a:bodyPr/>
        <a:lstStyle/>
        <a:p>
          <a:endParaRPr lang="it-IT"/>
        </a:p>
      </dgm:t>
    </dgm:pt>
    <dgm:pt modelId="{783567B5-28B6-4B25-AA1E-0D95246A61E1}">
      <dgm:prSet/>
      <dgm:spPr/>
      <dgm:t>
        <a:bodyPr/>
        <a:lstStyle/>
        <a:p>
          <a:r>
            <a:rPr lang="it-IT" dirty="0" smtClean="0"/>
            <a:t>Contribuire alla valutazione degli indicatori dei nuovi LEA del DPCM 12/01/2017</a:t>
          </a:r>
          <a:endParaRPr lang="it-IT" dirty="0"/>
        </a:p>
      </dgm:t>
    </dgm:pt>
    <dgm:pt modelId="{21841541-C8DD-4A48-A22D-D4FB2B42BD31}" type="parTrans" cxnId="{25BFD6E0-7405-4E44-AD5A-B67030ADF6C8}">
      <dgm:prSet/>
      <dgm:spPr/>
      <dgm:t>
        <a:bodyPr/>
        <a:lstStyle/>
        <a:p>
          <a:endParaRPr lang="it-IT"/>
        </a:p>
      </dgm:t>
    </dgm:pt>
    <dgm:pt modelId="{C15C8F9B-14C0-4B7B-A864-EDE69831B327}" type="sibTrans" cxnId="{25BFD6E0-7405-4E44-AD5A-B67030ADF6C8}">
      <dgm:prSet/>
      <dgm:spPr/>
      <dgm:t>
        <a:bodyPr/>
        <a:lstStyle/>
        <a:p>
          <a:endParaRPr lang="it-IT"/>
        </a:p>
      </dgm:t>
    </dgm:pt>
    <dgm:pt modelId="{64645BC7-8032-41AF-BFB4-98C19340B33B}">
      <dgm:prSet/>
      <dgm:spPr/>
      <dgm:t>
        <a:bodyPr/>
        <a:lstStyle/>
        <a:p>
          <a:r>
            <a:rPr lang="it-IT" dirty="0" smtClean="0"/>
            <a:t>Suggerire modifiche alle schede di raccolta dati attività per valorizzare l’assistenza e la promozione della salute e della sicurezza</a:t>
          </a:r>
          <a:endParaRPr lang="it-IT" dirty="0"/>
        </a:p>
      </dgm:t>
    </dgm:pt>
    <dgm:pt modelId="{B2B5FBC5-E724-45BF-B0C4-D8C0D0813346}" type="parTrans" cxnId="{93571B1B-EE84-429F-BF59-E71FC05F8E9E}">
      <dgm:prSet/>
      <dgm:spPr/>
      <dgm:t>
        <a:bodyPr/>
        <a:lstStyle/>
        <a:p>
          <a:endParaRPr lang="it-IT"/>
        </a:p>
      </dgm:t>
    </dgm:pt>
    <dgm:pt modelId="{A2684A2D-D470-4418-BBC0-979AD7E902AA}" type="sibTrans" cxnId="{93571B1B-EE84-429F-BF59-E71FC05F8E9E}">
      <dgm:prSet/>
      <dgm:spPr/>
      <dgm:t>
        <a:bodyPr/>
        <a:lstStyle/>
        <a:p>
          <a:endParaRPr lang="it-IT"/>
        </a:p>
      </dgm:t>
    </dgm:pt>
    <dgm:pt modelId="{2C8EEA0E-3FC5-41FF-B074-85A82BB19765}">
      <dgm:prSet/>
      <dgm:spPr/>
      <dgm:t>
        <a:bodyPr/>
        <a:lstStyle/>
        <a:p>
          <a:r>
            <a:rPr lang="it-IT" dirty="0" smtClean="0"/>
            <a:t>Favorire l’integrazione delle informazioni</a:t>
          </a:r>
          <a:endParaRPr lang="it-IT" dirty="0"/>
        </a:p>
      </dgm:t>
    </dgm:pt>
    <dgm:pt modelId="{BCDA8E18-BFEE-4834-B212-5FE14C93CC74}" type="parTrans" cxnId="{D16FC48E-37EC-407B-9AB3-B0085D09A380}">
      <dgm:prSet/>
      <dgm:spPr/>
      <dgm:t>
        <a:bodyPr/>
        <a:lstStyle/>
        <a:p>
          <a:endParaRPr lang="it-IT"/>
        </a:p>
      </dgm:t>
    </dgm:pt>
    <dgm:pt modelId="{D6F8E8F9-EB73-47E0-9A59-E6DADDE7B917}" type="sibTrans" cxnId="{D16FC48E-37EC-407B-9AB3-B0085D09A380}">
      <dgm:prSet/>
      <dgm:spPr/>
      <dgm:t>
        <a:bodyPr/>
        <a:lstStyle/>
        <a:p>
          <a:endParaRPr lang="it-IT"/>
        </a:p>
      </dgm:t>
    </dgm:pt>
    <dgm:pt modelId="{2FA6FAB7-18C7-4C25-86B4-453AAADB03EC}">
      <dgm:prSet/>
      <dgm:spPr/>
      <dgm:t>
        <a:bodyPr/>
        <a:lstStyle/>
        <a:p>
          <a:r>
            <a:rPr lang="it-IT" dirty="0" smtClean="0"/>
            <a:t>Agevolare il coordinamento delle esigenze informative manifestate nei tavoli istituzionali di gruppi di lavoro su temi specifici (Agricoltura, Edilizia etc.)</a:t>
          </a:r>
          <a:endParaRPr lang="it-IT" dirty="0"/>
        </a:p>
      </dgm:t>
    </dgm:pt>
    <dgm:pt modelId="{FB8EA2BE-38A6-4430-86F5-CBFE5A2EC557}" type="parTrans" cxnId="{024A59CA-E27C-4818-91C9-157A205411E7}">
      <dgm:prSet/>
      <dgm:spPr/>
      <dgm:t>
        <a:bodyPr/>
        <a:lstStyle/>
        <a:p>
          <a:endParaRPr lang="it-IT"/>
        </a:p>
      </dgm:t>
    </dgm:pt>
    <dgm:pt modelId="{6040B1E1-2EFC-4502-9754-755B17E9D8FC}" type="sibTrans" cxnId="{024A59CA-E27C-4818-91C9-157A205411E7}">
      <dgm:prSet/>
      <dgm:spPr/>
      <dgm:t>
        <a:bodyPr/>
        <a:lstStyle/>
        <a:p>
          <a:endParaRPr lang="it-IT"/>
        </a:p>
      </dgm:t>
    </dgm:pt>
    <dgm:pt modelId="{6C588CEB-9DE4-4E78-9515-D6D2BD775D31}">
      <dgm:prSet/>
      <dgm:spPr/>
      <dgm:t>
        <a:bodyPr/>
        <a:lstStyle/>
        <a:p>
          <a:r>
            <a:rPr lang="it-IT" dirty="0" smtClean="0"/>
            <a:t>Contribuire all’elaborazione dei dati di monitoraggio del contesto produttivo, dei danni e delle attività delle ASL a supporto della pianificazione di azioni di prevenzione</a:t>
          </a:r>
          <a:endParaRPr lang="it-IT" dirty="0"/>
        </a:p>
      </dgm:t>
    </dgm:pt>
    <dgm:pt modelId="{F79A03F6-E477-4FA3-8C10-1A00D149BADB}" type="parTrans" cxnId="{88C970BD-D11C-406E-84DF-F4C5B3BB1245}">
      <dgm:prSet/>
      <dgm:spPr/>
      <dgm:t>
        <a:bodyPr/>
        <a:lstStyle/>
        <a:p>
          <a:endParaRPr lang="it-IT"/>
        </a:p>
      </dgm:t>
    </dgm:pt>
    <dgm:pt modelId="{35535211-51B6-4329-8B0F-032179E42CD1}" type="sibTrans" cxnId="{88C970BD-D11C-406E-84DF-F4C5B3BB1245}">
      <dgm:prSet/>
      <dgm:spPr/>
      <dgm:t>
        <a:bodyPr/>
        <a:lstStyle/>
        <a:p>
          <a:endParaRPr lang="it-IT"/>
        </a:p>
      </dgm:t>
    </dgm:pt>
    <dgm:pt modelId="{74A33870-5A5F-4703-B7E9-45CD4D88722D}" type="pres">
      <dgm:prSet presAssocID="{9A01C6C3-13AF-4911-87F1-10294E48082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A42DC41-314F-4868-A665-5495E1A62D84}" type="pres">
      <dgm:prSet presAssocID="{145B9FA1-3818-4A83-B262-D6BD0CCDA106}" presName="parentLin" presStyleCnt="0"/>
      <dgm:spPr/>
    </dgm:pt>
    <dgm:pt modelId="{E1EBAA6F-7488-44BE-9D55-6D1ACD081E3D}" type="pres">
      <dgm:prSet presAssocID="{145B9FA1-3818-4A83-B262-D6BD0CCDA106}" presName="parentLeftMargin" presStyleLbl="node1" presStyleIdx="0" presStyleCnt="3"/>
      <dgm:spPr/>
      <dgm:t>
        <a:bodyPr/>
        <a:lstStyle/>
        <a:p>
          <a:endParaRPr lang="it-IT"/>
        </a:p>
      </dgm:t>
    </dgm:pt>
    <dgm:pt modelId="{0F8B4D23-3A76-4EB9-AD1A-D00627B1AA60}" type="pres">
      <dgm:prSet presAssocID="{145B9FA1-3818-4A83-B262-D6BD0CCDA10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1ED6929-5E36-4E6E-AF4A-1DC3059251DF}" type="pres">
      <dgm:prSet presAssocID="{145B9FA1-3818-4A83-B262-D6BD0CCDA106}" presName="negativeSpace" presStyleCnt="0"/>
      <dgm:spPr/>
    </dgm:pt>
    <dgm:pt modelId="{F249F769-8BC9-4EF2-8E7C-C8143D25B882}" type="pres">
      <dgm:prSet presAssocID="{145B9FA1-3818-4A83-B262-D6BD0CCDA10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734AACA-E16A-459C-9F0B-31D05C350E05}" type="pres">
      <dgm:prSet presAssocID="{31DFB872-81F1-43C1-A568-18C1B383CEB8}" presName="spaceBetweenRectangles" presStyleCnt="0"/>
      <dgm:spPr/>
    </dgm:pt>
    <dgm:pt modelId="{C17AEECF-ACDD-49F5-8273-1790DB4F72D6}" type="pres">
      <dgm:prSet presAssocID="{3A2F5251-4B78-4BDA-A4EB-6EB8C3A08B11}" presName="parentLin" presStyleCnt="0"/>
      <dgm:spPr/>
    </dgm:pt>
    <dgm:pt modelId="{5F8AE5B3-6224-41B1-85E1-1910AA7C948B}" type="pres">
      <dgm:prSet presAssocID="{3A2F5251-4B78-4BDA-A4EB-6EB8C3A08B11}" presName="parentLeftMargin" presStyleLbl="node1" presStyleIdx="0" presStyleCnt="3"/>
      <dgm:spPr/>
      <dgm:t>
        <a:bodyPr/>
        <a:lstStyle/>
        <a:p>
          <a:endParaRPr lang="it-IT"/>
        </a:p>
      </dgm:t>
    </dgm:pt>
    <dgm:pt modelId="{0856B9C4-C0D6-4036-BED7-FCE836A3DE47}" type="pres">
      <dgm:prSet presAssocID="{3A2F5251-4B78-4BDA-A4EB-6EB8C3A08B1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2AE55DC-3A11-48E1-B1EF-DA5EFACBCC7B}" type="pres">
      <dgm:prSet presAssocID="{3A2F5251-4B78-4BDA-A4EB-6EB8C3A08B11}" presName="negativeSpace" presStyleCnt="0"/>
      <dgm:spPr/>
    </dgm:pt>
    <dgm:pt modelId="{BAB3EF7B-1E93-4F12-A69E-33639233D19E}" type="pres">
      <dgm:prSet presAssocID="{3A2F5251-4B78-4BDA-A4EB-6EB8C3A08B11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DA24A13-9AB6-48AB-BB9E-1FA9AD1B95CD}" type="pres">
      <dgm:prSet presAssocID="{C994787B-9319-4498-ACA8-5965F5BBDA33}" presName="spaceBetweenRectangles" presStyleCnt="0"/>
      <dgm:spPr/>
    </dgm:pt>
    <dgm:pt modelId="{7D2F0E30-7C40-4305-A753-8304221AB5B0}" type="pres">
      <dgm:prSet presAssocID="{BF90EAF0-263C-4B30-94C0-A76CF1E55E20}" presName="parentLin" presStyleCnt="0"/>
      <dgm:spPr/>
    </dgm:pt>
    <dgm:pt modelId="{83E2901F-EDC1-4715-BDFC-B588E725AFE2}" type="pres">
      <dgm:prSet presAssocID="{BF90EAF0-263C-4B30-94C0-A76CF1E55E20}" presName="parentLeftMargin" presStyleLbl="node1" presStyleIdx="1" presStyleCnt="3"/>
      <dgm:spPr/>
      <dgm:t>
        <a:bodyPr/>
        <a:lstStyle/>
        <a:p>
          <a:endParaRPr lang="it-IT"/>
        </a:p>
      </dgm:t>
    </dgm:pt>
    <dgm:pt modelId="{0FF1A326-CA44-4438-9422-7F79701B0A77}" type="pres">
      <dgm:prSet presAssocID="{BF90EAF0-263C-4B30-94C0-A76CF1E55E2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3E7F7C3-810B-45B0-B531-11673D387242}" type="pres">
      <dgm:prSet presAssocID="{BF90EAF0-263C-4B30-94C0-A76CF1E55E20}" presName="negativeSpace" presStyleCnt="0"/>
      <dgm:spPr/>
    </dgm:pt>
    <dgm:pt modelId="{859120D1-2F2B-4225-80B9-6303E260CF57}" type="pres">
      <dgm:prSet presAssocID="{BF90EAF0-263C-4B30-94C0-A76CF1E55E20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B19C02C5-FF9B-44EB-AAD8-860465BE2D6D}" srcId="{9A01C6C3-13AF-4911-87F1-10294E480821}" destId="{3A2F5251-4B78-4BDA-A4EB-6EB8C3A08B11}" srcOrd="1" destOrd="0" parTransId="{5D518B9F-C32D-4B61-8FE3-9E86C7A1FB32}" sibTransId="{C994787B-9319-4498-ACA8-5965F5BBDA33}"/>
    <dgm:cxn modelId="{024A59CA-E27C-4818-91C9-157A205411E7}" srcId="{3A2F5251-4B78-4BDA-A4EB-6EB8C3A08B11}" destId="{2FA6FAB7-18C7-4C25-86B4-453AAADB03EC}" srcOrd="1" destOrd="0" parTransId="{FB8EA2BE-38A6-4430-86F5-CBFE5A2EC557}" sibTransId="{6040B1E1-2EFC-4502-9754-755B17E9D8FC}"/>
    <dgm:cxn modelId="{5C1FAD66-57E7-499B-9A2E-466E0EB44624}" srcId="{9A01C6C3-13AF-4911-87F1-10294E480821}" destId="{BF90EAF0-263C-4B30-94C0-A76CF1E55E20}" srcOrd="2" destOrd="0" parTransId="{292A28AC-5B66-4043-9442-80A0D7BF4416}" sibTransId="{3E4C11B3-6CCD-4C39-88C1-9A0CB3721CEB}"/>
    <dgm:cxn modelId="{A693A351-3C53-455E-BBF2-93B3E30783CF}" type="presOf" srcId="{3A2F5251-4B78-4BDA-A4EB-6EB8C3A08B11}" destId="{5F8AE5B3-6224-41B1-85E1-1910AA7C948B}" srcOrd="0" destOrd="0" presId="urn:microsoft.com/office/officeart/2005/8/layout/list1"/>
    <dgm:cxn modelId="{73BF0DE6-2996-4080-8CA8-7D0EFDC96808}" type="presOf" srcId="{145B9FA1-3818-4A83-B262-D6BD0CCDA106}" destId="{E1EBAA6F-7488-44BE-9D55-6D1ACD081E3D}" srcOrd="0" destOrd="0" presId="urn:microsoft.com/office/officeart/2005/8/layout/list1"/>
    <dgm:cxn modelId="{93571B1B-EE84-429F-BF59-E71FC05F8E9E}" srcId="{145B9FA1-3818-4A83-B262-D6BD0CCDA106}" destId="{64645BC7-8032-41AF-BFB4-98C19340B33B}" srcOrd="2" destOrd="0" parTransId="{B2B5FBC5-E724-45BF-B0C4-D8C0D0813346}" sibTransId="{A2684A2D-D470-4418-BBC0-979AD7E902AA}"/>
    <dgm:cxn modelId="{E09FCE19-461B-4023-B77D-E1AA53C7CE0F}" type="presOf" srcId="{2C8EEA0E-3FC5-41FF-B074-85A82BB19765}" destId="{BAB3EF7B-1E93-4F12-A69E-33639233D19E}" srcOrd="0" destOrd="0" presId="urn:microsoft.com/office/officeart/2005/8/layout/list1"/>
    <dgm:cxn modelId="{25BFD6E0-7405-4E44-AD5A-B67030ADF6C8}" srcId="{145B9FA1-3818-4A83-B262-D6BD0CCDA106}" destId="{783567B5-28B6-4B25-AA1E-0D95246A61E1}" srcOrd="1" destOrd="0" parTransId="{21841541-C8DD-4A48-A22D-D4FB2B42BD31}" sibTransId="{C15C8F9B-14C0-4B7B-A864-EDE69831B327}"/>
    <dgm:cxn modelId="{5DD34D96-898F-44D7-9514-55978AE47C78}" type="presOf" srcId="{783567B5-28B6-4B25-AA1E-0D95246A61E1}" destId="{F249F769-8BC9-4EF2-8E7C-C8143D25B882}" srcOrd="0" destOrd="1" presId="urn:microsoft.com/office/officeart/2005/8/layout/list1"/>
    <dgm:cxn modelId="{990CBEBF-E2AA-4994-8E22-2E0C141F524E}" type="presOf" srcId="{6C588CEB-9DE4-4E78-9515-D6D2BD775D31}" destId="{859120D1-2F2B-4225-80B9-6303E260CF57}" srcOrd="0" destOrd="0" presId="urn:microsoft.com/office/officeart/2005/8/layout/list1"/>
    <dgm:cxn modelId="{18C1A89E-6836-4C9C-9F26-F678F22E35B5}" type="presOf" srcId="{2FA6FAB7-18C7-4C25-86B4-453AAADB03EC}" destId="{BAB3EF7B-1E93-4F12-A69E-33639233D19E}" srcOrd="0" destOrd="1" presId="urn:microsoft.com/office/officeart/2005/8/layout/list1"/>
    <dgm:cxn modelId="{D02F1142-886F-4814-92A5-D62FE9F75055}" type="presOf" srcId="{3A2F5251-4B78-4BDA-A4EB-6EB8C3A08B11}" destId="{0856B9C4-C0D6-4036-BED7-FCE836A3DE47}" srcOrd="1" destOrd="0" presId="urn:microsoft.com/office/officeart/2005/8/layout/list1"/>
    <dgm:cxn modelId="{6EB942A3-7D16-43BA-976B-83047999864D}" type="presOf" srcId="{BF90EAF0-263C-4B30-94C0-A76CF1E55E20}" destId="{83E2901F-EDC1-4715-BDFC-B588E725AFE2}" srcOrd="0" destOrd="0" presId="urn:microsoft.com/office/officeart/2005/8/layout/list1"/>
    <dgm:cxn modelId="{88C970BD-D11C-406E-84DF-F4C5B3BB1245}" srcId="{BF90EAF0-263C-4B30-94C0-A76CF1E55E20}" destId="{6C588CEB-9DE4-4E78-9515-D6D2BD775D31}" srcOrd="0" destOrd="0" parTransId="{F79A03F6-E477-4FA3-8C10-1A00D149BADB}" sibTransId="{35535211-51B6-4329-8B0F-032179E42CD1}"/>
    <dgm:cxn modelId="{2567BC72-A5AD-4230-812F-DEEA45ACCC30}" type="presOf" srcId="{BF90EAF0-263C-4B30-94C0-A76CF1E55E20}" destId="{0FF1A326-CA44-4438-9422-7F79701B0A77}" srcOrd="1" destOrd="0" presId="urn:microsoft.com/office/officeart/2005/8/layout/list1"/>
    <dgm:cxn modelId="{D16FC48E-37EC-407B-9AB3-B0085D09A380}" srcId="{3A2F5251-4B78-4BDA-A4EB-6EB8C3A08B11}" destId="{2C8EEA0E-3FC5-41FF-B074-85A82BB19765}" srcOrd="0" destOrd="0" parTransId="{BCDA8E18-BFEE-4834-B212-5FE14C93CC74}" sibTransId="{D6F8E8F9-EB73-47E0-9A59-E6DADDE7B917}"/>
    <dgm:cxn modelId="{839E0A4D-2618-4F85-95A5-82FC878A906E}" srcId="{9A01C6C3-13AF-4911-87F1-10294E480821}" destId="{145B9FA1-3818-4A83-B262-D6BD0CCDA106}" srcOrd="0" destOrd="0" parTransId="{CB9A2378-7694-4EEB-9FD7-7058837CA8A1}" sibTransId="{31DFB872-81F1-43C1-A568-18C1B383CEB8}"/>
    <dgm:cxn modelId="{3007D09B-2FEC-47BE-BB8C-EAB1885D46FE}" type="presOf" srcId="{145B9FA1-3818-4A83-B262-D6BD0CCDA106}" destId="{0F8B4D23-3A76-4EB9-AD1A-D00627B1AA60}" srcOrd="1" destOrd="0" presId="urn:microsoft.com/office/officeart/2005/8/layout/list1"/>
    <dgm:cxn modelId="{DE6AFBCF-DAC0-407B-93A2-A79D639296B2}" type="presOf" srcId="{8D006DE4-8309-4F49-8DD0-5A8670E2FBA4}" destId="{F249F769-8BC9-4EF2-8E7C-C8143D25B882}" srcOrd="0" destOrd="0" presId="urn:microsoft.com/office/officeart/2005/8/layout/list1"/>
    <dgm:cxn modelId="{0ACDD71A-7C34-4125-B7E6-DA0EC0E8A97F}" type="presOf" srcId="{9A01C6C3-13AF-4911-87F1-10294E480821}" destId="{74A33870-5A5F-4703-B7E9-45CD4D88722D}" srcOrd="0" destOrd="0" presId="urn:microsoft.com/office/officeart/2005/8/layout/list1"/>
    <dgm:cxn modelId="{CC12AB86-094E-4C34-B76E-3A0BA2671F41}" srcId="{145B9FA1-3818-4A83-B262-D6BD0CCDA106}" destId="{8D006DE4-8309-4F49-8DD0-5A8670E2FBA4}" srcOrd="0" destOrd="0" parTransId="{3660FE08-E4DD-402A-821C-0598AE9FFCD3}" sibTransId="{6E298951-562A-4280-8AEA-7C349841425D}"/>
    <dgm:cxn modelId="{CC5ACE30-1ED3-4739-8B91-620A1ED321C7}" type="presOf" srcId="{64645BC7-8032-41AF-BFB4-98C19340B33B}" destId="{F249F769-8BC9-4EF2-8E7C-C8143D25B882}" srcOrd="0" destOrd="2" presId="urn:microsoft.com/office/officeart/2005/8/layout/list1"/>
    <dgm:cxn modelId="{4FADD4CB-45B2-46C2-BBC6-35AA48ADA8FA}" type="presParOf" srcId="{74A33870-5A5F-4703-B7E9-45CD4D88722D}" destId="{EA42DC41-314F-4868-A665-5495E1A62D84}" srcOrd="0" destOrd="0" presId="urn:microsoft.com/office/officeart/2005/8/layout/list1"/>
    <dgm:cxn modelId="{2EDB8586-62B3-4230-8BBF-C3A0DB84A634}" type="presParOf" srcId="{EA42DC41-314F-4868-A665-5495E1A62D84}" destId="{E1EBAA6F-7488-44BE-9D55-6D1ACD081E3D}" srcOrd="0" destOrd="0" presId="urn:microsoft.com/office/officeart/2005/8/layout/list1"/>
    <dgm:cxn modelId="{D8945A12-B881-41BC-B7D2-920F9319CB95}" type="presParOf" srcId="{EA42DC41-314F-4868-A665-5495E1A62D84}" destId="{0F8B4D23-3A76-4EB9-AD1A-D00627B1AA60}" srcOrd="1" destOrd="0" presId="urn:microsoft.com/office/officeart/2005/8/layout/list1"/>
    <dgm:cxn modelId="{6B310C08-54A9-4FDB-8896-A8DECDF12F0A}" type="presParOf" srcId="{74A33870-5A5F-4703-B7E9-45CD4D88722D}" destId="{C1ED6929-5E36-4E6E-AF4A-1DC3059251DF}" srcOrd="1" destOrd="0" presId="urn:microsoft.com/office/officeart/2005/8/layout/list1"/>
    <dgm:cxn modelId="{D1895EF2-2886-4378-8BAD-D8344439C067}" type="presParOf" srcId="{74A33870-5A5F-4703-B7E9-45CD4D88722D}" destId="{F249F769-8BC9-4EF2-8E7C-C8143D25B882}" srcOrd="2" destOrd="0" presId="urn:microsoft.com/office/officeart/2005/8/layout/list1"/>
    <dgm:cxn modelId="{C9A96FA8-CB88-4A53-B294-1FB958885221}" type="presParOf" srcId="{74A33870-5A5F-4703-B7E9-45CD4D88722D}" destId="{2734AACA-E16A-459C-9F0B-31D05C350E05}" srcOrd="3" destOrd="0" presId="urn:microsoft.com/office/officeart/2005/8/layout/list1"/>
    <dgm:cxn modelId="{12FBC549-D7D8-4813-BD35-03C76F9DEB34}" type="presParOf" srcId="{74A33870-5A5F-4703-B7E9-45CD4D88722D}" destId="{C17AEECF-ACDD-49F5-8273-1790DB4F72D6}" srcOrd="4" destOrd="0" presId="urn:microsoft.com/office/officeart/2005/8/layout/list1"/>
    <dgm:cxn modelId="{E665606C-0D81-4C2F-8E14-6EA47DFD0EFC}" type="presParOf" srcId="{C17AEECF-ACDD-49F5-8273-1790DB4F72D6}" destId="{5F8AE5B3-6224-41B1-85E1-1910AA7C948B}" srcOrd="0" destOrd="0" presId="urn:microsoft.com/office/officeart/2005/8/layout/list1"/>
    <dgm:cxn modelId="{145F6C3C-913D-4286-A887-2958D2F42677}" type="presParOf" srcId="{C17AEECF-ACDD-49F5-8273-1790DB4F72D6}" destId="{0856B9C4-C0D6-4036-BED7-FCE836A3DE47}" srcOrd="1" destOrd="0" presId="urn:microsoft.com/office/officeart/2005/8/layout/list1"/>
    <dgm:cxn modelId="{2BC75CB2-62B6-43F1-86C1-F1F70896C271}" type="presParOf" srcId="{74A33870-5A5F-4703-B7E9-45CD4D88722D}" destId="{62AE55DC-3A11-48E1-B1EF-DA5EFACBCC7B}" srcOrd="5" destOrd="0" presId="urn:microsoft.com/office/officeart/2005/8/layout/list1"/>
    <dgm:cxn modelId="{BD9DF981-BE93-4C2D-9436-280BFB0AB347}" type="presParOf" srcId="{74A33870-5A5F-4703-B7E9-45CD4D88722D}" destId="{BAB3EF7B-1E93-4F12-A69E-33639233D19E}" srcOrd="6" destOrd="0" presId="urn:microsoft.com/office/officeart/2005/8/layout/list1"/>
    <dgm:cxn modelId="{154F5DF5-7878-47BA-AA69-9C5A2776DA30}" type="presParOf" srcId="{74A33870-5A5F-4703-B7E9-45CD4D88722D}" destId="{8DA24A13-9AB6-48AB-BB9E-1FA9AD1B95CD}" srcOrd="7" destOrd="0" presId="urn:microsoft.com/office/officeart/2005/8/layout/list1"/>
    <dgm:cxn modelId="{5990F934-4B3D-49E0-99F3-A70899D84558}" type="presParOf" srcId="{74A33870-5A5F-4703-B7E9-45CD4D88722D}" destId="{7D2F0E30-7C40-4305-A753-8304221AB5B0}" srcOrd="8" destOrd="0" presId="urn:microsoft.com/office/officeart/2005/8/layout/list1"/>
    <dgm:cxn modelId="{564FF20E-A3F3-4B05-B9D7-494BF6AFE37F}" type="presParOf" srcId="{7D2F0E30-7C40-4305-A753-8304221AB5B0}" destId="{83E2901F-EDC1-4715-BDFC-B588E725AFE2}" srcOrd="0" destOrd="0" presId="urn:microsoft.com/office/officeart/2005/8/layout/list1"/>
    <dgm:cxn modelId="{D6167881-467D-41A5-BC6B-549F1CF8E371}" type="presParOf" srcId="{7D2F0E30-7C40-4305-A753-8304221AB5B0}" destId="{0FF1A326-CA44-4438-9422-7F79701B0A77}" srcOrd="1" destOrd="0" presId="urn:microsoft.com/office/officeart/2005/8/layout/list1"/>
    <dgm:cxn modelId="{FF566A93-6E45-43A9-9587-ADFACB85D021}" type="presParOf" srcId="{74A33870-5A5F-4703-B7E9-45CD4D88722D}" destId="{B3E7F7C3-810B-45B0-B531-11673D387242}" srcOrd="9" destOrd="0" presId="urn:microsoft.com/office/officeart/2005/8/layout/list1"/>
    <dgm:cxn modelId="{250BE24E-CC9A-4A27-B0D4-7BE820D3A5B1}" type="presParOf" srcId="{74A33870-5A5F-4703-B7E9-45CD4D88722D}" destId="{859120D1-2F2B-4225-80B9-6303E260CF5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6F653-D79A-49D4-933C-BAD16D8EBF31}">
      <dsp:nvSpPr>
        <dsp:cNvPr id="0" name=""/>
        <dsp:cNvSpPr/>
      </dsp:nvSpPr>
      <dsp:spPr>
        <a:xfrm rot="5400000">
          <a:off x="3768681" y="-2073587"/>
          <a:ext cx="2791505" cy="70320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500" b="1" kern="1200" dirty="0" err="1" smtClean="0"/>
            <a:t>Dlgs</a:t>
          </a:r>
          <a:r>
            <a:rPr lang="it-IT" sz="1500" b="1" kern="1200" dirty="0" smtClean="0"/>
            <a:t> 81/08 art. 8: </a:t>
          </a:r>
          <a:r>
            <a:rPr lang="it-IT" sz="1500" i="1" kern="1200" dirty="0" smtClean="0"/>
            <a:t>“… fornire dati utili per orientare, programmare, pianificare e valutare l’efficacia della attività di prevenzione degli infortuni e delle malattie professionali … “</a:t>
          </a:r>
          <a:endParaRPr lang="it-IT" sz="1500" i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1500" i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500" b="1" kern="1200" dirty="0" smtClean="0"/>
            <a:t>Piano Nazionale Prevenzione 2014-2018 - Ob. 2.7.1: </a:t>
          </a:r>
          <a:r>
            <a:rPr lang="it-IT" sz="1500" i="1" kern="1200" dirty="0" smtClean="0"/>
            <a:t>“… Perfezionamento dei sistemi e degli strumenti di conoscenza dei rischi e dei danni da lavoro … “</a:t>
          </a:r>
          <a:endParaRPr lang="it-IT" sz="1500" i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1500" i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500" b="1" kern="1200" dirty="0" smtClean="0"/>
            <a:t>LEA DPCM 12/01/2017, allegato 1 punto C1</a:t>
          </a:r>
          <a:r>
            <a:rPr lang="it-IT" sz="1500" b="1" i="1" kern="1200" dirty="0" smtClean="0"/>
            <a:t>: </a:t>
          </a:r>
          <a:r>
            <a:rPr lang="it-IT" sz="1500" i="1" kern="1200" dirty="0" smtClean="0"/>
            <a:t>“Sorveglianza epidemiologica dei rischi e dei danni correlati al lavoro”</a:t>
          </a:r>
          <a:endParaRPr lang="it-IT" sz="1500" i="1" kern="1200" dirty="0"/>
        </a:p>
      </dsp:txBody>
      <dsp:txXfrm rot="-5400000">
        <a:off x="1648392" y="182972"/>
        <a:ext cx="6895814" cy="2518965"/>
      </dsp:txXfrm>
    </dsp:sp>
    <dsp:sp modelId="{320C1DC3-0089-482E-8DFD-DAFEA5521B6B}">
      <dsp:nvSpPr>
        <dsp:cNvPr id="0" name=""/>
        <dsp:cNvSpPr/>
      </dsp:nvSpPr>
      <dsp:spPr>
        <a:xfrm>
          <a:off x="385" y="72"/>
          <a:ext cx="1648007" cy="28847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/>
            <a:t>Obiettivi generali</a:t>
          </a:r>
          <a:endParaRPr lang="it-IT" sz="2800" kern="1200" dirty="0"/>
        </a:p>
      </dsp:txBody>
      <dsp:txXfrm>
        <a:off x="80834" y="80521"/>
        <a:ext cx="1487109" cy="2723866"/>
      </dsp:txXfrm>
    </dsp:sp>
    <dsp:sp modelId="{6A478413-FA3A-4300-A88B-B048419243EC}">
      <dsp:nvSpPr>
        <dsp:cNvPr id="0" name=""/>
        <dsp:cNvSpPr/>
      </dsp:nvSpPr>
      <dsp:spPr>
        <a:xfrm rot="5400000">
          <a:off x="3745464" y="943963"/>
          <a:ext cx="2813660" cy="705498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500" kern="1200" dirty="0" smtClean="0"/>
            <a:t>FORNIRE UNA RETE </a:t>
          </a:r>
          <a:r>
            <a:rPr lang="it-IT" sz="1500" kern="1200" dirty="0" err="1" smtClean="0"/>
            <a:t>DI</a:t>
          </a:r>
          <a:r>
            <a:rPr lang="it-IT" sz="1500" kern="1200" dirty="0" smtClean="0"/>
            <a:t> COLLEGAMENTO PER I RAPPRESENTANTI REGIONALI CHE PARTECIPANO A GRUPPI </a:t>
          </a:r>
          <a:r>
            <a:rPr lang="it-IT" sz="1500" kern="1200" dirty="0" err="1" smtClean="0"/>
            <a:t>DI</a:t>
          </a:r>
          <a:r>
            <a:rPr lang="it-IT" sz="1500" kern="1200" dirty="0" smtClean="0"/>
            <a:t> LAVORO SU SISTEMI INFORMATIVI E </a:t>
          </a:r>
          <a:r>
            <a:rPr lang="it-IT" sz="1500" kern="1200" dirty="0" err="1" smtClean="0"/>
            <a:t>DI</a:t>
          </a:r>
          <a:r>
            <a:rPr lang="it-IT" sz="1500" kern="1200" dirty="0" smtClean="0"/>
            <a:t> SORVEGLIANZA CON ALTRI ENTI </a:t>
          </a:r>
          <a:r>
            <a:rPr lang="it-IT" sz="1500" kern="1200" dirty="0" smtClean="0">
              <a:sym typeface="Wingdings" pitchFamily="2" charset="2"/>
            </a:rPr>
            <a:t> RACCORDO CON </a:t>
          </a:r>
          <a:r>
            <a:rPr lang="it-IT" sz="1500" kern="1200" dirty="0" err="1" smtClean="0">
              <a:sym typeface="Wingdings" pitchFamily="2" charset="2"/>
            </a:rPr>
            <a:t>COORD</a:t>
          </a:r>
          <a:r>
            <a:rPr lang="it-IT" sz="1500" kern="1200" dirty="0" smtClean="0">
              <a:sym typeface="Wingdings" pitchFamily="2" charset="2"/>
            </a:rPr>
            <a:t>. INTERREGIONALE e con ALTRI GRUPPI TEMATICI (es. Agricoltura, Costruzioni etc.)</a:t>
          </a:r>
          <a:endParaRPr lang="it-IT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500" kern="1200" dirty="0" smtClean="0"/>
            <a:t>COLLABORARE AL PROCESSO </a:t>
          </a:r>
          <a:r>
            <a:rPr lang="it-IT" sz="1500" kern="1200" dirty="0" err="1" smtClean="0"/>
            <a:t>DI</a:t>
          </a:r>
          <a:r>
            <a:rPr lang="it-IT" sz="1500" kern="1200" dirty="0" smtClean="0"/>
            <a:t> INTEGRAZIONE DELLE INFORMAZIONI PROVENIENTI DA FONTI DIVERSE</a:t>
          </a:r>
          <a:endParaRPr lang="it-IT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500" kern="1200" dirty="0" smtClean="0"/>
            <a:t>CONTRIBUIRE A DEFINIRE: il quadro produttivo ed occupazionale, il quadro dei rischi, il quadro di salute e sicurezza dei lavoratori e delle lavoratrici (danni), il quadro degli interventi di prevenzione e di vigilanza delle istituzioni preposte</a:t>
          </a:r>
          <a:endParaRPr lang="it-IT" sz="1500" kern="1200" dirty="0"/>
        </a:p>
      </dsp:txBody>
      <dsp:txXfrm rot="-5400000">
        <a:off x="1624802" y="3201977"/>
        <a:ext cx="6917633" cy="2538956"/>
      </dsp:txXfrm>
    </dsp:sp>
    <dsp:sp modelId="{10F4CED7-40F5-407C-95D9-DADBC65F7348}">
      <dsp:nvSpPr>
        <dsp:cNvPr id="0" name=""/>
        <dsp:cNvSpPr/>
      </dsp:nvSpPr>
      <dsp:spPr>
        <a:xfrm>
          <a:off x="385" y="3029074"/>
          <a:ext cx="1624416" cy="28847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/>
            <a:t>Obiettivi specifici</a:t>
          </a:r>
        </a:p>
      </dsp:txBody>
      <dsp:txXfrm>
        <a:off x="79682" y="3108371"/>
        <a:ext cx="1465822" cy="2726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B3DDC6-5C76-437B-8EAE-40FE3158EC93}">
      <dsp:nvSpPr>
        <dsp:cNvPr id="0" name=""/>
        <dsp:cNvSpPr/>
      </dsp:nvSpPr>
      <dsp:spPr>
        <a:xfrm rot="5400000">
          <a:off x="5220392" y="-1679171"/>
          <a:ext cx="1995054" cy="5852160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900" kern="1200" dirty="0" smtClean="0"/>
            <a:t>Rappresentanza </a:t>
          </a:r>
          <a:r>
            <a:rPr lang="it-IT" sz="2900" b="1" kern="1200" dirty="0" smtClean="0"/>
            <a:t>multidisciplinare</a:t>
          </a:r>
          <a:r>
            <a:rPr lang="it-IT" sz="2900" kern="1200" dirty="0" smtClean="0"/>
            <a:t> e di regioni diverse</a:t>
          </a:r>
          <a:endParaRPr lang="it-IT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900" kern="1200" dirty="0" smtClean="0"/>
            <a:t>Partecipazione ai sistemi informativi e di sorveglianza attivi  </a:t>
          </a:r>
          <a:endParaRPr lang="it-IT" sz="2900" kern="1200" dirty="0"/>
        </a:p>
      </dsp:txBody>
      <dsp:txXfrm rot="-5400000">
        <a:off x="3291840" y="346772"/>
        <a:ext cx="5754769" cy="1800272"/>
      </dsp:txXfrm>
    </dsp:sp>
    <dsp:sp modelId="{E7AC9342-C5AE-4920-AA94-874BC97F3374}">
      <dsp:nvSpPr>
        <dsp:cNvPr id="0" name=""/>
        <dsp:cNvSpPr/>
      </dsp:nvSpPr>
      <dsp:spPr>
        <a:xfrm>
          <a:off x="0" y="0"/>
          <a:ext cx="3291840" cy="249381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kern="1200" dirty="0" smtClean="0"/>
            <a:t>Punti di</a:t>
          </a:r>
        </a:p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kern="1200" dirty="0" smtClean="0"/>
            <a:t> forza</a:t>
          </a:r>
          <a:endParaRPr lang="it-IT" sz="3600" kern="1200" dirty="0"/>
        </a:p>
      </dsp:txBody>
      <dsp:txXfrm>
        <a:off x="121738" y="121738"/>
        <a:ext cx="3048364" cy="22503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9F769-8BC9-4EF2-8E7C-C8143D25B882}">
      <dsp:nvSpPr>
        <dsp:cNvPr id="0" name=""/>
        <dsp:cNvSpPr/>
      </dsp:nvSpPr>
      <dsp:spPr>
        <a:xfrm>
          <a:off x="0" y="317251"/>
          <a:ext cx="8460344" cy="143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617" tIns="333248" rIns="65661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/>
            <a:t>Modalità calcolo (5%) LEA del DPCM 17/12/2007</a:t>
          </a:r>
          <a:endParaRPr lang="it-IT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/>
            <a:t>Contribuire alla valutazione degli indicatori dei nuovi LEA del DPCM 12/01/2017</a:t>
          </a:r>
          <a:endParaRPr lang="it-IT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/>
            <a:t>Suggerire modifiche alle schede di raccolta dati attività per valorizzare l’assistenza e la promozione della salute e della sicurezza</a:t>
          </a:r>
          <a:endParaRPr lang="it-IT" sz="1600" kern="1200" dirty="0"/>
        </a:p>
      </dsp:txBody>
      <dsp:txXfrm>
        <a:off x="0" y="317251"/>
        <a:ext cx="8460344" cy="1436400"/>
      </dsp:txXfrm>
    </dsp:sp>
    <dsp:sp modelId="{0F8B4D23-3A76-4EB9-AD1A-D00627B1AA60}">
      <dsp:nvSpPr>
        <dsp:cNvPr id="0" name=""/>
        <dsp:cNvSpPr/>
      </dsp:nvSpPr>
      <dsp:spPr>
        <a:xfrm>
          <a:off x="423017" y="81091"/>
          <a:ext cx="592224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3847" tIns="0" rIns="22384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/>
            <a:t>Supporto tecnico alle decisioni del GTI</a:t>
          </a:r>
          <a:endParaRPr lang="it-IT" sz="1400" b="1" kern="1200" dirty="0"/>
        </a:p>
      </dsp:txBody>
      <dsp:txXfrm>
        <a:off x="446074" y="104148"/>
        <a:ext cx="5876126" cy="426206"/>
      </dsp:txXfrm>
    </dsp:sp>
    <dsp:sp modelId="{BAB3EF7B-1E93-4F12-A69E-33639233D19E}">
      <dsp:nvSpPr>
        <dsp:cNvPr id="0" name=""/>
        <dsp:cNvSpPr/>
      </dsp:nvSpPr>
      <dsp:spPr>
        <a:xfrm>
          <a:off x="0" y="2076211"/>
          <a:ext cx="8460344" cy="115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617" tIns="333248" rIns="65661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/>
            <a:t>Favorire l’integrazione delle informazioni</a:t>
          </a:r>
          <a:endParaRPr lang="it-IT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/>
            <a:t>Agevolare il coordinamento delle esigenze informative manifestate nei tavoli istituzionali di gruppi di lavoro su temi specifici (Agricoltura, Edilizia etc.)</a:t>
          </a:r>
          <a:endParaRPr lang="it-IT" sz="1600" kern="1200" dirty="0"/>
        </a:p>
      </dsp:txBody>
      <dsp:txXfrm>
        <a:off x="0" y="2076211"/>
        <a:ext cx="8460344" cy="1159200"/>
      </dsp:txXfrm>
    </dsp:sp>
    <dsp:sp modelId="{0856B9C4-C0D6-4036-BED7-FCE836A3DE47}">
      <dsp:nvSpPr>
        <dsp:cNvPr id="0" name=""/>
        <dsp:cNvSpPr/>
      </dsp:nvSpPr>
      <dsp:spPr>
        <a:xfrm>
          <a:off x="423017" y="1840051"/>
          <a:ext cx="592224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3847" tIns="0" rIns="22384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/>
            <a:t>Punto di raccordo tra i rappresentanti regionali nei gruppi di lavoro con altri enti</a:t>
          </a:r>
          <a:endParaRPr lang="it-IT" sz="1400" b="1" kern="1200" dirty="0"/>
        </a:p>
      </dsp:txBody>
      <dsp:txXfrm>
        <a:off x="446074" y="1863108"/>
        <a:ext cx="5876126" cy="426206"/>
      </dsp:txXfrm>
    </dsp:sp>
    <dsp:sp modelId="{859120D1-2F2B-4225-80B9-6303E260CF57}">
      <dsp:nvSpPr>
        <dsp:cNvPr id="0" name=""/>
        <dsp:cNvSpPr/>
      </dsp:nvSpPr>
      <dsp:spPr>
        <a:xfrm>
          <a:off x="0" y="3557972"/>
          <a:ext cx="8460344" cy="113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617" tIns="333248" rIns="65661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/>
            <a:t>Contribuire all’elaborazione dei dati di monitoraggio del contesto produttivo, dei danni e delle attività delle ASL a supporto della pianificazione di azioni di prevenzione</a:t>
          </a:r>
          <a:endParaRPr lang="it-IT" sz="1600" kern="1200" dirty="0"/>
        </a:p>
      </dsp:txBody>
      <dsp:txXfrm>
        <a:off x="0" y="3557972"/>
        <a:ext cx="8460344" cy="1134000"/>
      </dsp:txXfrm>
    </dsp:sp>
    <dsp:sp modelId="{0FF1A326-CA44-4438-9422-7F79701B0A77}">
      <dsp:nvSpPr>
        <dsp:cNvPr id="0" name=""/>
        <dsp:cNvSpPr/>
      </dsp:nvSpPr>
      <dsp:spPr>
        <a:xfrm>
          <a:off x="423017" y="3321812"/>
          <a:ext cx="592224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3847" tIns="0" rIns="22384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/>
            <a:t>Monitoraggi</a:t>
          </a:r>
          <a:endParaRPr lang="it-IT" sz="1400" b="1" kern="1200" dirty="0"/>
        </a:p>
      </dsp:txBody>
      <dsp:txXfrm>
        <a:off x="446074" y="3344869"/>
        <a:ext cx="5876126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7638" y="1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0E84B308-5A18-460F-84A8-2D67EDF0B234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2" y="9443662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7638" y="9443662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142258CE-7EA3-4F9E-82AA-1E0E77BFC59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5496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269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8390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4155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97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9542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5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550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023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1633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822960" y="6459785"/>
            <a:ext cx="65345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 cap="all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"Self-</a:t>
            </a:r>
            <a:r>
              <a:rPr lang="it-IT" dirty="0" err="1" smtClean="0"/>
              <a:t>portrait</a:t>
            </a:r>
            <a:r>
              <a:rPr lang="it-IT" dirty="0" smtClean="0"/>
              <a:t> del Gruppo Tecnico Interregionale per la tutela della salute e sicurezza dei lavoratori"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4741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109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20/06/2017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905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446837"/>
            <a:ext cx="65345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it-IT" dirty="0" smtClean="0"/>
              <a:t>"Self-</a:t>
            </a:r>
            <a:r>
              <a:rPr lang="it-IT" dirty="0" err="1" smtClean="0"/>
              <a:t>portrait</a:t>
            </a:r>
            <a:r>
              <a:rPr lang="it-IT" dirty="0" smtClean="0"/>
              <a:t> del Gruppo Tecnico Interregionale per la tutela della salute e sicurezza dei lavoratori"</a:t>
            </a:r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defTabSz="271463"/>
            <a:fld id="{82D11C73-AB27-4E32-A733-972A7833CBED}" type="slidenum">
              <a:rPr lang="it-IT" smtClean="0"/>
              <a:pPr defTabSz="271463"/>
              <a:t>‹N›</a:t>
            </a:fld>
            <a:endParaRPr lang="it-IT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059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openxmlformats.org/officeDocument/2006/relationships/image" Target="../media/image8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7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4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679450" y="330543"/>
            <a:ext cx="7772400" cy="118449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971675" algn="r"/>
            <a:r>
              <a:rPr lang="it-IT" sz="3200" dirty="0" smtClean="0"/>
              <a:t>Gruppo Tecnico Interregionale SSLL</a:t>
            </a:r>
            <a:endParaRPr lang="it-IT" sz="32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180" y="723518"/>
            <a:ext cx="1247962" cy="70449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233" y="2078179"/>
            <a:ext cx="2743544" cy="3980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3954484" y="3347369"/>
            <a:ext cx="41919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MOC 7.1 Rafforzamento degli strumenti per il miglioramento della conoscenza dei rischi e delle patologie ad essi correlate</a:t>
            </a:r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Gruppo: Flussi Informativi e Sistemi di sorveglianza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7236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a 2"/>
          <p:cNvGraphicFramePr/>
          <p:nvPr/>
        </p:nvGraphicFramePr>
        <p:xfrm>
          <a:off x="237507" y="285007"/>
          <a:ext cx="8680862" cy="59139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3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2960" y="308758"/>
            <a:ext cx="7543800" cy="1233439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Conoscere per prevenire ….</a:t>
            </a:r>
            <a:br>
              <a:rPr lang="it-IT" dirty="0" smtClean="0"/>
            </a:br>
            <a:r>
              <a:rPr lang="it-IT" dirty="0" smtClean="0"/>
              <a:t>non è una novità</a:t>
            </a:r>
            <a:endParaRPr lang="it-IT" dirty="0"/>
          </a:p>
        </p:txBody>
      </p:sp>
      <p:sp>
        <p:nvSpPr>
          <p:cNvPr id="3" name="Rettangolo arrotondato 2"/>
          <p:cNvSpPr/>
          <p:nvPr/>
        </p:nvSpPr>
        <p:spPr>
          <a:xfrm>
            <a:off x="3990109" y="2161309"/>
            <a:ext cx="2042556" cy="96190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DPCM 09/01/1986</a:t>
            </a:r>
          </a:p>
          <a:p>
            <a:pPr algn="ctr"/>
            <a:r>
              <a:rPr lang="it-IT" dirty="0" smtClean="0"/>
              <a:t>INAIL </a:t>
            </a:r>
            <a:r>
              <a:rPr lang="it-IT" dirty="0" smtClean="0">
                <a:sym typeface="Wingdings" pitchFamily="2" charset="2"/>
              </a:rPr>
              <a:t> Regioni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20634" y="1362472"/>
            <a:ext cx="203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… cimelio storico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74" y="1898063"/>
            <a:ext cx="3233165" cy="4524499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15900" dist="406400" dir="2700000" algn="tl" rotWithShape="0">
              <a:prstClr val="black">
                <a:alpha val="21000"/>
              </a:prstClr>
            </a:outerShdw>
          </a:effectLst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1634" y="2161309"/>
            <a:ext cx="1125126" cy="123555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6" name="Freccia a destra 5"/>
          <p:cNvSpPr/>
          <p:nvPr/>
        </p:nvSpPr>
        <p:spPr>
          <a:xfrm rot="595134">
            <a:off x="6553341" y="2382984"/>
            <a:ext cx="623455" cy="47105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a destra 7"/>
          <p:cNvSpPr/>
          <p:nvPr/>
        </p:nvSpPr>
        <p:spPr>
          <a:xfrm rot="5400000">
            <a:off x="4600223" y="4110285"/>
            <a:ext cx="623455" cy="47105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Stella a 7 punte 8"/>
          <p:cNvSpPr/>
          <p:nvPr/>
        </p:nvSpPr>
        <p:spPr>
          <a:xfrm>
            <a:off x="4308764" y="4934640"/>
            <a:ext cx="1260763" cy="1189069"/>
          </a:xfrm>
          <a:prstGeom prst="star7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SINP</a:t>
            </a:r>
            <a:endParaRPr lang="it-IT" b="1" dirty="0"/>
          </a:p>
        </p:txBody>
      </p:sp>
      <p:sp>
        <p:nvSpPr>
          <p:cNvPr id="10" name="Pergamena 1 9"/>
          <p:cNvSpPr/>
          <p:nvPr/>
        </p:nvSpPr>
        <p:spPr>
          <a:xfrm>
            <a:off x="6032665" y="4061976"/>
            <a:ext cx="3014353" cy="2008909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Accordo quadro Min. Salute – INAIL- Regioni</a:t>
            </a:r>
            <a:endParaRPr lang="it-IT" dirty="0"/>
          </a:p>
        </p:txBody>
      </p:sp>
      <p:cxnSp>
        <p:nvCxnSpPr>
          <p:cNvPr id="12" name="Connettore 2 11"/>
          <p:cNvCxnSpPr/>
          <p:nvPr/>
        </p:nvCxnSpPr>
        <p:spPr>
          <a:xfrm flipH="1">
            <a:off x="6699903" y="3396868"/>
            <a:ext cx="803304" cy="1260672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a 2"/>
          <p:cNvGraphicFramePr/>
          <p:nvPr/>
        </p:nvGraphicFramePr>
        <p:xfrm>
          <a:off x="0" y="0"/>
          <a:ext cx="9144000" cy="2493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855" y="2161309"/>
            <a:ext cx="4211782" cy="4415372"/>
          </a:xfrm>
          <a:prstGeom prst="rect">
            <a:avLst/>
          </a:prstGeom>
          <a:noFill/>
          <a:ln w="9525">
            <a:solidFill>
              <a:schemeClr val="accent2"/>
            </a:solidFill>
            <a:prstDash val="sysDot"/>
            <a:miter lim="800000"/>
            <a:headEnd/>
            <a:tailEnd/>
          </a:ln>
          <a:effectLst>
            <a:outerShdw blurRad="165100" dist="139700" dir="27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23704" y="2161309"/>
            <a:ext cx="706510" cy="775855"/>
          </a:xfrm>
          <a:prstGeom prst="rect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</p:pic>
      <p:cxnSp>
        <p:nvCxnSpPr>
          <p:cNvPr id="7" name="Connettore 2 6"/>
          <p:cNvCxnSpPr>
            <a:stCxn id="5" idx="1"/>
          </p:cNvCxnSpPr>
          <p:nvPr/>
        </p:nvCxnSpPr>
        <p:spPr>
          <a:xfrm flipH="1" flipV="1">
            <a:off x="2784766" y="2493819"/>
            <a:ext cx="2838938" cy="55418"/>
          </a:xfrm>
          <a:prstGeom prst="straightConnector1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e 9"/>
          <p:cNvSpPr/>
          <p:nvPr/>
        </p:nvSpPr>
        <p:spPr>
          <a:xfrm>
            <a:off x="6664035" y="2937164"/>
            <a:ext cx="1122218" cy="55418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Art. 40</a:t>
            </a:r>
            <a:endParaRPr lang="it-IT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1" name="Connettore 2 10"/>
          <p:cNvCxnSpPr/>
          <p:nvPr/>
        </p:nvCxnSpPr>
        <p:spPr>
          <a:xfrm flipH="1" flipV="1">
            <a:off x="3990108" y="2757055"/>
            <a:ext cx="2687782" cy="457200"/>
          </a:xfrm>
          <a:prstGeom prst="straightConnector1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magin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1417" y="3742659"/>
            <a:ext cx="802777" cy="453181"/>
          </a:xfrm>
          <a:prstGeom prst="rect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</p:pic>
      <p:cxnSp>
        <p:nvCxnSpPr>
          <p:cNvPr id="18" name="Connettore 2 17"/>
          <p:cNvCxnSpPr/>
          <p:nvPr/>
        </p:nvCxnSpPr>
        <p:spPr>
          <a:xfrm flipH="1" flipV="1">
            <a:off x="3990108" y="3214255"/>
            <a:ext cx="2161310" cy="528404"/>
          </a:xfrm>
          <a:prstGeom prst="straightConnector1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67535" y="5029653"/>
            <a:ext cx="1086659" cy="442892"/>
          </a:xfrm>
          <a:prstGeom prst="rect">
            <a:avLst/>
          </a:prstGeom>
          <a:noFill/>
          <a:ln w="9525">
            <a:solidFill>
              <a:schemeClr val="accent2"/>
            </a:solidFill>
            <a:prstDash val="sysDot"/>
            <a:round/>
            <a:headEnd/>
            <a:tailEnd/>
          </a:ln>
          <a:effectLst/>
        </p:spPr>
      </p:pic>
      <p:cxnSp>
        <p:nvCxnSpPr>
          <p:cNvPr id="22" name="Connettore 2 21"/>
          <p:cNvCxnSpPr>
            <a:stCxn id="1027" idx="1"/>
          </p:cNvCxnSpPr>
          <p:nvPr/>
        </p:nvCxnSpPr>
        <p:spPr>
          <a:xfrm flipH="1">
            <a:off x="3990108" y="5251099"/>
            <a:ext cx="1877427" cy="221446"/>
          </a:xfrm>
          <a:prstGeom prst="straightConnector1">
            <a:avLst/>
          </a:prstGeom>
          <a:ln w="38100"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54194" y="4342854"/>
            <a:ext cx="1102270" cy="457866"/>
          </a:xfrm>
          <a:prstGeom prst="rect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</p:pic>
      <p:cxnSp>
        <p:nvCxnSpPr>
          <p:cNvPr id="27" name="Connettore 2 26"/>
          <p:cNvCxnSpPr>
            <a:stCxn id="1028" idx="1"/>
          </p:cNvCxnSpPr>
          <p:nvPr/>
        </p:nvCxnSpPr>
        <p:spPr>
          <a:xfrm flipH="1">
            <a:off x="3990108" y="4571787"/>
            <a:ext cx="2964086" cy="679312"/>
          </a:xfrm>
          <a:prstGeom prst="straightConnector1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Documento 30"/>
          <p:cNvSpPr/>
          <p:nvPr/>
        </p:nvSpPr>
        <p:spPr>
          <a:xfrm>
            <a:off x="7100501" y="5472545"/>
            <a:ext cx="955963" cy="747919"/>
          </a:xfrm>
          <a:prstGeom prst="flowChartDocumen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WHIP Salute</a:t>
            </a:r>
          </a:p>
        </p:txBody>
      </p:sp>
      <p:cxnSp>
        <p:nvCxnSpPr>
          <p:cNvPr id="32" name="Connettore 2 31"/>
          <p:cNvCxnSpPr>
            <a:stCxn id="31" idx="1"/>
          </p:cNvCxnSpPr>
          <p:nvPr/>
        </p:nvCxnSpPr>
        <p:spPr>
          <a:xfrm flipH="1">
            <a:off x="3990108" y="5846505"/>
            <a:ext cx="3110393" cy="0"/>
          </a:xfrm>
          <a:prstGeom prst="straightConnector1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25201" y="0"/>
            <a:ext cx="1856631" cy="2161309"/>
          </a:xfrm>
          <a:prstGeom prst="rect">
            <a:avLst/>
          </a:prstGeom>
          <a:noFill/>
          <a:ln w="9525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9" name="Callout con freccia a sinistra 18"/>
          <p:cNvSpPr/>
          <p:nvPr/>
        </p:nvSpPr>
        <p:spPr>
          <a:xfrm>
            <a:off x="4080013" y="3766409"/>
            <a:ext cx="1810154" cy="931891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50" dirty="0" smtClean="0"/>
              <a:t>Componenti comitato coordinamento accordo quadro</a:t>
            </a:r>
            <a:endParaRPr lang="it-IT" sz="1050" dirty="0"/>
          </a:p>
        </p:txBody>
      </p:sp>
      <p:sp>
        <p:nvSpPr>
          <p:cNvPr id="20" name="Unità di visualizzazione grafica 19"/>
          <p:cNvSpPr/>
          <p:nvPr/>
        </p:nvSpPr>
        <p:spPr>
          <a:xfrm>
            <a:off x="7665578" y="3214255"/>
            <a:ext cx="1367328" cy="981585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 b="1" dirty="0" smtClean="0"/>
              <a:t>Componenti designati da regioni per Tavolo Tecnico </a:t>
            </a:r>
            <a:r>
              <a:rPr lang="it-IT" sz="1200" b="1" dirty="0" smtClean="0"/>
              <a:t>SINP</a:t>
            </a:r>
            <a:endParaRPr lang="it-IT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o 5"/>
          <p:cNvGrpSpPr/>
          <p:nvPr/>
        </p:nvGrpSpPr>
        <p:grpSpPr>
          <a:xfrm>
            <a:off x="3170102" y="122504"/>
            <a:ext cx="5973897" cy="6261204"/>
            <a:chOff x="3291839" y="77888"/>
            <a:chExt cx="5852160" cy="2166548"/>
          </a:xfrm>
        </p:grpSpPr>
        <p:sp>
          <p:nvSpPr>
            <p:cNvPr id="10" name="Arrotonda angolo stesso lato rettangolo 9"/>
            <p:cNvSpPr/>
            <p:nvPr/>
          </p:nvSpPr>
          <p:spPr>
            <a:xfrm rot="5400000">
              <a:off x="5134645" y="-1764918"/>
              <a:ext cx="2166548" cy="5852160"/>
            </a:xfrm>
            <a:prstGeom prst="round2SameRect">
              <a:avLst/>
            </a:prstGeom>
          </p:spPr>
          <p:style>
            <a:lnRef idx="2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Arrotonda angolo stesso lato rettangolo 4"/>
            <p:cNvSpPr/>
            <p:nvPr/>
          </p:nvSpPr>
          <p:spPr>
            <a:xfrm>
              <a:off x="3291840" y="77888"/>
              <a:ext cx="5754769" cy="20691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0490" tIns="55245" rIns="110490" bIns="55245" numCol="1" spcCol="1270" anchor="ctr" anchorCtr="0">
              <a:noAutofit/>
            </a:bodyPr>
            <a:lstStyle/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t-IT" sz="1600" kern="1200" dirty="0" smtClean="0"/>
                <a:t>Partecipazione al gruppo di lavoro con INAIL per i Flussi Informativi INAIL Regioni</a:t>
              </a:r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6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600" kern="12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600" kern="12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t-IT" sz="1600" dirty="0" smtClean="0"/>
                <a:t>Definizione e aggiornamento delle schede di rilevazione delle attività di controllo e prevenzione svolto dalle ASL e dalle regioni </a:t>
              </a:r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6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6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600" kern="12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t-IT" sz="1600" dirty="0" smtClean="0"/>
                <a:t>Condivisione delle modalità di elaborazione dei dati di attività di ASL e Regioni</a:t>
              </a:r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6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6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600" kern="12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t-IT" sz="1600" dirty="0" smtClean="0"/>
                <a:t>Condivisione delle modalità di elaborazione della relazione sulle comunicazioni allegato IIIB</a:t>
              </a:r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6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6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it-IT" sz="1600" kern="1200" dirty="0" smtClean="0"/>
            </a:p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it-IT" sz="1600" dirty="0" smtClean="0"/>
                <a:t>Valutazioni tecniche sugli indicatori LEA </a:t>
              </a:r>
              <a:r>
                <a:rPr lang="it-IT" sz="1200" dirty="0" smtClean="0"/>
                <a:t>(es. 5% DPCM 17/12/2007)</a:t>
              </a:r>
              <a:endParaRPr lang="it-IT" sz="1600" kern="1200" dirty="0"/>
            </a:p>
          </p:txBody>
        </p:sp>
      </p:grpSp>
      <p:grpSp>
        <p:nvGrpSpPr>
          <p:cNvPr id="7" name="Gruppo 6"/>
          <p:cNvGrpSpPr/>
          <p:nvPr/>
        </p:nvGrpSpPr>
        <p:grpSpPr>
          <a:xfrm>
            <a:off x="0" y="122504"/>
            <a:ext cx="3291840" cy="6013376"/>
            <a:chOff x="0" y="0"/>
            <a:chExt cx="3291840" cy="2493818"/>
          </a:xfrm>
        </p:grpSpPr>
        <p:sp>
          <p:nvSpPr>
            <p:cNvPr id="8" name="Rettangolo arrotondato 7"/>
            <p:cNvSpPr/>
            <p:nvPr/>
          </p:nvSpPr>
          <p:spPr>
            <a:xfrm>
              <a:off x="0" y="0"/>
              <a:ext cx="3291840" cy="2493818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0" y="121738"/>
              <a:ext cx="3170102" cy="22503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68580" rIns="137160" bIns="68580" numCol="1" spcCol="1270" anchor="ctr" anchorCtr="0">
              <a:noAutofit/>
            </a:bodyPr>
            <a:lstStyle/>
            <a:p>
              <a:pPr lvl="0" defTabSz="1600200">
                <a:spcBef>
                  <a:spcPct val="0"/>
                </a:spcBef>
                <a:spcAft>
                  <a:spcPts val="600"/>
                </a:spcAft>
              </a:pPr>
              <a:r>
                <a:rPr lang="it-IT" sz="2800" kern="1200" dirty="0" smtClean="0"/>
                <a:t>Competenze</a:t>
              </a:r>
            </a:p>
            <a:p>
              <a:pPr lvl="0" defTabSz="1600200">
                <a:spcBef>
                  <a:spcPct val="0"/>
                </a:spcBef>
                <a:spcAft>
                  <a:spcPts val="600"/>
                </a:spcAft>
              </a:pPr>
              <a:r>
                <a:rPr lang="it-IT" sz="2800" kern="1200" dirty="0" smtClean="0"/>
                <a:t> e </a:t>
              </a:r>
            </a:p>
            <a:p>
              <a:pPr lvl="0" defTabSz="1600200">
                <a:spcBef>
                  <a:spcPct val="0"/>
                </a:spcBef>
                <a:spcAft>
                  <a:spcPts val="600"/>
                </a:spcAft>
              </a:pPr>
              <a:r>
                <a:rPr lang="it-IT" sz="2800" kern="1200" dirty="0" smtClean="0"/>
                <a:t>attuazioni </a:t>
              </a:r>
            </a:p>
            <a:p>
              <a:pPr lvl="0" defTabSz="1600200">
                <a:spcBef>
                  <a:spcPct val="0"/>
                </a:spcBef>
                <a:spcAft>
                  <a:spcPts val="600"/>
                </a:spcAft>
              </a:pPr>
              <a:r>
                <a:rPr lang="it-IT" sz="2800" kern="1200" dirty="0" smtClean="0"/>
                <a:t>tecniche</a:t>
              </a:r>
              <a:endParaRPr lang="it-IT" sz="2800" kern="1200" dirty="0"/>
            </a:p>
          </p:txBody>
        </p:sp>
      </p:grp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1830" y="150214"/>
            <a:ext cx="720366" cy="791071"/>
          </a:xfrm>
          <a:prstGeom prst="rect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1830" y="1392678"/>
            <a:ext cx="706509" cy="99913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053" name="Picture 5" descr="http://www9.ulss.tv.it/Minisiti/spisal/epidemiologia/contenuti/01/content_files/file17/Copertin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07056" y="2726746"/>
            <a:ext cx="754241" cy="1063481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2055" name="Picture 7" descr="http://www9.ulss.tv.it/Minisiti/spisal/epidemiologia/contenuti/01/content_files/file25/copertin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07056" y="4064427"/>
            <a:ext cx="751283" cy="1059309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2056" name="Picture 8" descr="C:\Users\Roberto\AppData\Local\Microsoft\Windows\INetCache\IE\ONZPNARD\percent-76213_960_720[1]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07056" y="5408728"/>
            <a:ext cx="751283" cy="53059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/>
          <p:cNvGraphicFramePr/>
          <p:nvPr/>
        </p:nvGraphicFramePr>
        <p:xfrm>
          <a:off x="333286" y="1397000"/>
          <a:ext cx="8460344" cy="4773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484" name="Picture 4" descr="C:\Users\Roberto\AppData\Local\Microsoft\Windows\INetCache\IE\4P0JFWV2\Work-in-progress-canstockphoto25743758[1]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63705" y="34184"/>
            <a:ext cx="1929925" cy="1189316"/>
          </a:xfrm>
          <a:prstGeom prst="rect">
            <a:avLst/>
          </a:prstGeom>
          <a:noFill/>
        </p:spPr>
      </p:pic>
      <p:pic>
        <p:nvPicPr>
          <p:cNvPr id="20485" name="Picture 5" descr="C:\Users\Roberto\AppData\Local\Microsoft\Windows\INetCache\IE\ONZPNARD\Work-in-progress[1]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56" y="0"/>
            <a:ext cx="2162087" cy="127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ttivo">
  <a:themeElements>
    <a:clrScheme name="Personalizzato 3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C830CC"/>
      </a:accent1>
      <a:accent2>
        <a:srgbClr val="962399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Retrospettiv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ttiv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2469</TotalTime>
  <Words>451</Words>
  <Application>Microsoft Office PowerPoint</Application>
  <PresentationFormat>Presentazione su schermo (4:3)</PresentationFormat>
  <Paragraphs>57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Calibri</vt:lpstr>
      <vt:lpstr>Calibri Light</vt:lpstr>
      <vt:lpstr>Wingdings</vt:lpstr>
      <vt:lpstr>Retrospettivo</vt:lpstr>
      <vt:lpstr>Gruppo Tecnico Interregionale SSLL</vt:lpstr>
      <vt:lpstr>Presentazione standard di PowerPoint</vt:lpstr>
      <vt:lpstr>Conoscere per prevenire …. non è una novità</vt:lpstr>
      <vt:lpstr>Presentazione standard di PowerPoint</vt:lpstr>
      <vt:lpstr>Presentazione standard di PowerPoint</vt:lpstr>
      <vt:lpstr>Presentazione standard di PowerPoint</vt:lpstr>
    </vt:vector>
  </TitlesOfParts>
  <Company>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G</dc:creator>
  <cp:lastModifiedBy>Agostina Panzeri</cp:lastModifiedBy>
  <cp:revision>160</cp:revision>
  <cp:lastPrinted>2017-01-24T15:15:20Z</cp:lastPrinted>
  <dcterms:created xsi:type="dcterms:W3CDTF">2015-10-29T09:08:29Z</dcterms:created>
  <dcterms:modified xsi:type="dcterms:W3CDTF">2017-06-20T06:24:22Z</dcterms:modified>
</cp:coreProperties>
</file>