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2" r:id="rId1"/>
  </p:sldMasterIdLst>
  <p:notesMasterIdLst>
    <p:notesMasterId r:id="rId18"/>
  </p:notesMasterIdLst>
  <p:handoutMasterIdLst>
    <p:handoutMasterId r:id="rId19"/>
  </p:handoutMasterIdLst>
  <p:sldIdLst>
    <p:sldId id="256" r:id="rId2"/>
    <p:sldId id="257"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Lst>
  <p:sldSz cx="9144000" cy="6858000" type="screen4x3"/>
  <p:notesSz cx="6810375" cy="99425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06799F8-075E-4A3A-A7F6-7FBC6576F1A4}" styleName="Stile con tema 2 - Colore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Stile con tema 2 - Colore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Stile con tema 2 - Colore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Stile con tema 2 - Colore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Stile con tema 2 - Colore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Stile chiaro 3 - Colore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Stile medio 1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6D9F66E-5EB9-4882-86FB-DCBF35E3C3E4}" styleName="Stile medio 4 - Colore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Stile chiaro 3 - Colore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9CF1AB2-1976-4502-BF36-3FF5EA218861}" styleName="Stile medio 4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Stile medio 4 - Colore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Stile medio 4 - Colore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8" d="100"/>
          <a:sy n="88" d="100"/>
        </p:scale>
        <p:origin x="1386" y="138"/>
      </p:cViewPr>
      <p:guideLst>
        <p:guide orient="horz" pos="2183"/>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63F22F-61BD-4A11-9A5E-9E8DEF3923F3}"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it-IT"/>
        </a:p>
      </dgm:t>
    </dgm:pt>
    <dgm:pt modelId="{29F1FD37-FC53-4F1F-B39F-CDABE0EB38F8}">
      <dgm:prSet phldrT="[Testo]" custT="1"/>
      <dgm:spPr>
        <a:solidFill>
          <a:schemeClr val="accent5">
            <a:lumMod val="50000"/>
          </a:schemeClr>
        </a:solidFill>
      </dgm:spPr>
      <dgm:t>
        <a:bodyPr/>
        <a:lstStyle/>
        <a:p>
          <a:pPr marL="0" marR="0" indent="0" algn="l" defTabSz="914400" eaLnBrk="1" fontAlgn="auto" latinLnBrk="0" hangingPunct="1">
            <a:lnSpc>
              <a:spcPct val="100000"/>
            </a:lnSpc>
            <a:spcBef>
              <a:spcPts val="0"/>
            </a:spcBef>
            <a:spcAft>
              <a:spcPts val="0"/>
            </a:spcAft>
            <a:buClrTx/>
            <a:buSzTx/>
            <a:buFontTx/>
            <a:buNone/>
            <a:tabLst/>
            <a:defRPr/>
          </a:pPr>
          <a:r>
            <a:rPr lang="it-IT" sz="2000" b="1" kern="1200" spc="-50" dirty="0" smtClean="0">
              <a:solidFill>
                <a:schemeClr val="bg1"/>
              </a:solidFill>
              <a:latin typeface="+mj-lt"/>
              <a:ea typeface="+mj-ea"/>
              <a:cs typeface="+mj-cs"/>
            </a:rPr>
            <a:t>MACRO OBIETTIVO del PNP 2015-2018</a:t>
          </a:r>
          <a:endParaRPr lang="it-IT" sz="2000" kern="1200" spc="-50" dirty="0" smtClean="0">
            <a:solidFill>
              <a:schemeClr val="bg1"/>
            </a:solidFill>
            <a:latin typeface="+mj-lt"/>
            <a:ea typeface="+mj-ea"/>
            <a:cs typeface="+mj-cs"/>
          </a:endParaRPr>
        </a:p>
        <a:p>
          <a:pPr marL="0" marR="0" indent="0" algn="just" defTabSz="914400" eaLnBrk="1" fontAlgn="auto" latinLnBrk="0" hangingPunct="1">
            <a:lnSpc>
              <a:spcPct val="100000"/>
            </a:lnSpc>
            <a:spcBef>
              <a:spcPts val="0"/>
            </a:spcBef>
            <a:spcAft>
              <a:spcPts val="0"/>
            </a:spcAft>
            <a:buClrTx/>
            <a:buSzTx/>
            <a:buFontTx/>
            <a:buNone/>
            <a:tabLst/>
            <a:defRPr/>
          </a:pPr>
          <a:r>
            <a:rPr lang="it-IT" sz="2000" kern="1200" dirty="0" smtClean="0"/>
            <a:t>Miglioramento della efficacia ed integrazione delle attività di controllo e della </a:t>
          </a:r>
          <a:r>
            <a:rPr lang="it-IT" sz="2000" kern="1200" dirty="0" err="1" smtClean="0"/>
            <a:t>compliance</a:t>
          </a:r>
          <a:r>
            <a:rPr lang="it-IT" sz="2000" kern="1200" dirty="0" smtClean="0"/>
            <a:t> da parte dei destinatari delle norme</a:t>
          </a:r>
          <a:endParaRPr lang="it-IT" sz="2000" kern="1200" spc="-50" dirty="0" smtClean="0">
            <a:solidFill>
              <a:schemeClr val="bg1"/>
            </a:solidFill>
            <a:latin typeface="+mj-lt"/>
            <a:ea typeface="+mj-ea"/>
            <a:cs typeface="+mj-cs"/>
          </a:endParaRPr>
        </a:p>
      </dgm:t>
    </dgm:pt>
    <dgm:pt modelId="{96A30714-5ED8-4E09-8421-9D19EB8B40B9}" type="parTrans" cxnId="{588B3DDF-7314-4952-9366-844AC9C5350F}">
      <dgm:prSet/>
      <dgm:spPr/>
      <dgm:t>
        <a:bodyPr/>
        <a:lstStyle/>
        <a:p>
          <a:endParaRPr lang="it-IT"/>
        </a:p>
      </dgm:t>
    </dgm:pt>
    <dgm:pt modelId="{6D963431-DE14-4160-8FAC-2810EC3673F7}" type="sibTrans" cxnId="{588B3DDF-7314-4952-9366-844AC9C5350F}">
      <dgm:prSet/>
      <dgm:spPr/>
      <dgm:t>
        <a:bodyPr/>
        <a:lstStyle/>
        <a:p>
          <a:endParaRPr lang="it-IT"/>
        </a:p>
      </dgm:t>
    </dgm:pt>
    <dgm:pt modelId="{FAD7E260-5527-4216-8592-0BE7BC73450C}">
      <dgm:prSet phldrT="[Testo]" custT="1"/>
      <dgm:spPr>
        <a:solidFill>
          <a:schemeClr val="accent5">
            <a:lumMod val="40000"/>
            <a:lumOff val="60000"/>
          </a:schemeClr>
        </a:solidFill>
      </dgm:spPr>
      <dgm:t>
        <a:bodyPr/>
        <a:lstStyle/>
        <a:p>
          <a:r>
            <a:rPr lang="it-IT" sz="2000" kern="1200" spc="-50" dirty="0" smtClean="0">
              <a:solidFill>
                <a:schemeClr val="tx1">
                  <a:lumMod val="75000"/>
                  <a:lumOff val="25000"/>
                </a:schemeClr>
              </a:solidFill>
              <a:latin typeface="+mj-lt"/>
              <a:ea typeface="+mj-ea"/>
              <a:cs typeface="+mj-cs"/>
            </a:rPr>
            <a:t>Obiettivi specifici</a:t>
          </a:r>
          <a:endParaRPr lang="it-IT" sz="2000" kern="1200" spc="-50" dirty="0">
            <a:solidFill>
              <a:schemeClr val="tx1">
                <a:lumMod val="75000"/>
                <a:lumOff val="25000"/>
              </a:schemeClr>
            </a:solidFill>
            <a:latin typeface="+mj-lt"/>
            <a:ea typeface="+mj-ea"/>
            <a:cs typeface="+mj-cs"/>
          </a:endParaRPr>
        </a:p>
      </dgm:t>
    </dgm:pt>
    <dgm:pt modelId="{9CCA309A-E23D-4B01-A4DC-F46ACCD95DA3}" type="parTrans" cxnId="{62F034AE-3D52-4769-84CB-11BA3BEA1868}">
      <dgm:prSet/>
      <dgm:spPr/>
      <dgm:t>
        <a:bodyPr/>
        <a:lstStyle/>
        <a:p>
          <a:endParaRPr lang="it-IT"/>
        </a:p>
      </dgm:t>
    </dgm:pt>
    <dgm:pt modelId="{D28E313E-3DC9-41F0-8E19-C28DF785AC26}" type="sibTrans" cxnId="{62F034AE-3D52-4769-84CB-11BA3BEA1868}">
      <dgm:prSet/>
      <dgm:spPr/>
      <dgm:t>
        <a:bodyPr/>
        <a:lstStyle/>
        <a:p>
          <a:endParaRPr lang="it-IT"/>
        </a:p>
      </dgm:t>
    </dgm:pt>
    <dgm:pt modelId="{B3D91573-DB17-462A-A5DB-F9BA3F313B1A}">
      <dgm:prSet phldrT="[Testo]" custT="1"/>
      <dgm:spPr>
        <a:solidFill>
          <a:schemeClr val="accent5">
            <a:lumMod val="20000"/>
            <a:lumOff val="80000"/>
          </a:schemeClr>
        </a:solidFill>
      </dgm:spPr>
      <dgm:t>
        <a:bodyPr/>
        <a:lstStyle/>
        <a:p>
          <a:r>
            <a:rPr lang="it-IT" sz="2000" kern="1200" spc="-50" dirty="0" smtClean="0">
              <a:solidFill>
                <a:schemeClr val="tx1">
                  <a:lumMod val="75000"/>
                  <a:lumOff val="25000"/>
                </a:schemeClr>
              </a:solidFill>
              <a:latin typeface="+mj-lt"/>
              <a:ea typeface="+mj-ea"/>
              <a:cs typeface="+mj-cs"/>
            </a:rPr>
            <a:t>Competenze/attuazioni tecniche</a:t>
          </a:r>
          <a:endParaRPr lang="it-IT" sz="2000" kern="1200" spc="-50" dirty="0">
            <a:solidFill>
              <a:schemeClr val="tx1">
                <a:lumMod val="75000"/>
                <a:lumOff val="25000"/>
              </a:schemeClr>
            </a:solidFill>
            <a:latin typeface="+mj-lt"/>
            <a:ea typeface="+mj-ea"/>
            <a:cs typeface="+mj-cs"/>
          </a:endParaRPr>
        </a:p>
      </dgm:t>
    </dgm:pt>
    <dgm:pt modelId="{E603F766-8B77-4668-9F6A-1A990788D82B}" type="parTrans" cxnId="{F18D837A-DA22-4AC2-912C-DAA7DA317C4C}">
      <dgm:prSet/>
      <dgm:spPr/>
      <dgm:t>
        <a:bodyPr/>
        <a:lstStyle/>
        <a:p>
          <a:endParaRPr lang="it-IT"/>
        </a:p>
      </dgm:t>
    </dgm:pt>
    <dgm:pt modelId="{64B18E3F-8060-46BB-BA0F-AC8ABFECBD8B}" type="sibTrans" cxnId="{F18D837A-DA22-4AC2-912C-DAA7DA317C4C}">
      <dgm:prSet/>
      <dgm:spPr/>
      <dgm:t>
        <a:bodyPr/>
        <a:lstStyle/>
        <a:p>
          <a:endParaRPr lang="it-IT"/>
        </a:p>
      </dgm:t>
    </dgm:pt>
    <dgm:pt modelId="{F4121F85-7445-4754-8353-4B1CB431A0D7}">
      <dgm:prSet custT="1"/>
      <dgm:spPr>
        <a:solidFill>
          <a:schemeClr val="accent5">
            <a:lumMod val="60000"/>
            <a:lumOff val="40000"/>
          </a:schemeClr>
        </a:solidFill>
      </dgm:spPr>
      <dgm:t>
        <a:bodyPr/>
        <a:lstStyle/>
        <a:p>
          <a:r>
            <a:rPr lang="it-IT" sz="2000" kern="1200" spc="-50" dirty="0" smtClean="0">
              <a:solidFill>
                <a:schemeClr val="tx1">
                  <a:lumMod val="75000"/>
                  <a:lumOff val="25000"/>
                </a:schemeClr>
              </a:solidFill>
              <a:latin typeface="+mj-lt"/>
              <a:ea typeface="+mj-ea"/>
              <a:cs typeface="+mj-cs"/>
            </a:rPr>
            <a:t>Obiettivi generali</a:t>
          </a:r>
          <a:endParaRPr lang="it-IT" sz="2000" kern="1200" spc="-50" dirty="0">
            <a:solidFill>
              <a:schemeClr val="tx1">
                <a:lumMod val="75000"/>
                <a:lumOff val="25000"/>
              </a:schemeClr>
            </a:solidFill>
            <a:latin typeface="+mj-lt"/>
            <a:ea typeface="+mj-ea"/>
            <a:cs typeface="+mj-cs"/>
          </a:endParaRPr>
        </a:p>
      </dgm:t>
    </dgm:pt>
    <dgm:pt modelId="{E2C4664A-A33B-42C0-8663-EE4CB87F40FB}" type="parTrans" cxnId="{8121B7BC-B94E-4424-963B-99EAF4EEF29A}">
      <dgm:prSet/>
      <dgm:spPr/>
      <dgm:t>
        <a:bodyPr/>
        <a:lstStyle/>
        <a:p>
          <a:endParaRPr lang="it-IT"/>
        </a:p>
      </dgm:t>
    </dgm:pt>
    <dgm:pt modelId="{6B44ED3C-79F5-482F-A9D5-2B84A40518DD}" type="sibTrans" cxnId="{8121B7BC-B94E-4424-963B-99EAF4EEF29A}">
      <dgm:prSet/>
      <dgm:spPr/>
      <dgm:t>
        <a:bodyPr/>
        <a:lstStyle/>
        <a:p>
          <a:endParaRPr lang="it-IT"/>
        </a:p>
      </dgm:t>
    </dgm:pt>
    <dgm:pt modelId="{00CBBC51-3EE4-4615-9DEB-565B14EB52D6}" type="pres">
      <dgm:prSet presAssocID="{FA63F22F-61BD-4A11-9A5E-9E8DEF3923F3}" presName="linear" presStyleCnt="0">
        <dgm:presLayoutVars>
          <dgm:dir/>
          <dgm:animLvl val="lvl"/>
          <dgm:resizeHandles val="exact"/>
        </dgm:presLayoutVars>
      </dgm:prSet>
      <dgm:spPr/>
      <dgm:t>
        <a:bodyPr/>
        <a:lstStyle/>
        <a:p>
          <a:endParaRPr lang="it-IT"/>
        </a:p>
      </dgm:t>
    </dgm:pt>
    <dgm:pt modelId="{0A56A488-BEB8-498B-8E01-1D454D82A5DF}" type="pres">
      <dgm:prSet presAssocID="{29F1FD37-FC53-4F1F-B39F-CDABE0EB38F8}" presName="parentLin" presStyleCnt="0"/>
      <dgm:spPr/>
    </dgm:pt>
    <dgm:pt modelId="{59ED6F8A-0933-4F0F-B933-6E1872028691}" type="pres">
      <dgm:prSet presAssocID="{29F1FD37-FC53-4F1F-B39F-CDABE0EB38F8}" presName="parentLeftMargin" presStyleLbl="node1" presStyleIdx="0" presStyleCnt="4"/>
      <dgm:spPr/>
      <dgm:t>
        <a:bodyPr/>
        <a:lstStyle/>
        <a:p>
          <a:endParaRPr lang="it-IT"/>
        </a:p>
      </dgm:t>
    </dgm:pt>
    <dgm:pt modelId="{8C82DF22-EDDC-4277-A31E-8EAA20354621}" type="pres">
      <dgm:prSet presAssocID="{29F1FD37-FC53-4F1F-B39F-CDABE0EB38F8}" presName="parentText" presStyleLbl="node1" presStyleIdx="0" presStyleCnt="4" custScaleX="136523" custScaleY="274289">
        <dgm:presLayoutVars>
          <dgm:chMax val="0"/>
          <dgm:bulletEnabled val="1"/>
        </dgm:presLayoutVars>
      </dgm:prSet>
      <dgm:spPr/>
      <dgm:t>
        <a:bodyPr/>
        <a:lstStyle/>
        <a:p>
          <a:endParaRPr lang="it-IT"/>
        </a:p>
      </dgm:t>
    </dgm:pt>
    <dgm:pt modelId="{8D1B3D71-26A4-4815-9205-10E6FF86FF23}" type="pres">
      <dgm:prSet presAssocID="{29F1FD37-FC53-4F1F-B39F-CDABE0EB38F8}" presName="negativeSpace" presStyleCnt="0"/>
      <dgm:spPr/>
    </dgm:pt>
    <dgm:pt modelId="{3BB68E05-C456-4D57-9A08-4568C5269491}" type="pres">
      <dgm:prSet presAssocID="{29F1FD37-FC53-4F1F-B39F-CDABE0EB38F8}" presName="childText" presStyleLbl="conFgAcc1" presStyleIdx="0" presStyleCnt="4">
        <dgm:presLayoutVars>
          <dgm:bulletEnabled val="1"/>
        </dgm:presLayoutVars>
      </dgm:prSet>
      <dgm:spPr/>
    </dgm:pt>
    <dgm:pt modelId="{0C208B0F-4A65-4C15-950D-66A7A09E3420}" type="pres">
      <dgm:prSet presAssocID="{6D963431-DE14-4160-8FAC-2810EC3673F7}" presName="spaceBetweenRectangles" presStyleCnt="0"/>
      <dgm:spPr/>
    </dgm:pt>
    <dgm:pt modelId="{90033A11-23EC-4F77-9676-ED1377755C29}" type="pres">
      <dgm:prSet presAssocID="{F4121F85-7445-4754-8353-4B1CB431A0D7}" presName="parentLin" presStyleCnt="0"/>
      <dgm:spPr/>
    </dgm:pt>
    <dgm:pt modelId="{AA14610D-5CD0-4E38-B69A-CFE78A54982E}" type="pres">
      <dgm:prSet presAssocID="{F4121F85-7445-4754-8353-4B1CB431A0D7}" presName="parentLeftMargin" presStyleLbl="node1" presStyleIdx="0" presStyleCnt="4"/>
      <dgm:spPr/>
      <dgm:t>
        <a:bodyPr/>
        <a:lstStyle/>
        <a:p>
          <a:endParaRPr lang="it-IT"/>
        </a:p>
      </dgm:t>
    </dgm:pt>
    <dgm:pt modelId="{0B3325E8-D99A-416C-8E4A-D7CCA1B12F5E}" type="pres">
      <dgm:prSet presAssocID="{F4121F85-7445-4754-8353-4B1CB431A0D7}" presName="parentText" presStyleLbl="node1" presStyleIdx="1" presStyleCnt="4">
        <dgm:presLayoutVars>
          <dgm:chMax val="0"/>
          <dgm:bulletEnabled val="1"/>
        </dgm:presLayoutVars>
      </dgm:prSet>
      <dgm:spPr/>
      <dgm:t>
        <a:bodyPr/>
        <a:lstStyle/>
        <a:p>
          <a:endParaRPr lang="it-IT"/>
        </a:p>
      </dgm:t>
    </dgm:pt>
    <dgm:pt modelId="{AE983D22-0341-4D14-AA31-82A7075F50A6}" type="pres">
      <dgm:prSet presAssocID="{F4121F85-7445-4754-8353-4B1CB431A0D7}" presName="negativeSpace" presStyleCnt="0"/>
      <dgm:spPr/>
    </dgm:pt>
    <dgm:pt modelId="{3D459BA6-01CA-47A4-871F-F97610F9EA6A}" type="pres">
      <dgm:prSet presAssocID="{F4121F85-7445-4754-8353-4B1CB431A0D7}" presName="childText" presStyleLbl="conFgAcc1" presStyleIdx="1" presStyleCnt="4">
        <dgm:presLayoutVars>
          <dgm:bulletEnabled val="1"/>
        </dgm:presLayoutVars>
      </dgm:prSet>
      <dgm:spPr/>
    </dgm:pt>
    <dgm:pt modelId="{37B86565-5840-45C5-9125-15E15870FD9E}" type="pres">
      <dgm:prSet presAssocID="{6B44ED3C-79F5-482F-A9D5-2B84A40518DD}" presName="spaceBetweenRectangles" presStyleCnt="0"/>
      <dgm:spPr/>
    </dgm:pt>
    <dgm:pt modelId="{69162656-459B-4C25-BD32-B34084BA24F6}" type="pres">
      <dgm:prSet presAssocID="{FAD7E260-5527-4216-8592-0BE7BC73450C}" presName="parentLin" presStyleCnt="0"/>
      <dgm:spPr/>
    </dgm:pt>
    <dgm:pt modelId="{9B208772-64FE-40E3-A690-CF600BA3A287}" type="pres">
      <dgm:prSet presAssocID="{FAD7E260-5527-4216-8592-0BE7BC73450C}" presName="parentLeftMargin" presStyleLbl="node1" presStyleIdx="1" presStyleCnt="4"/>
      <dgm:spPr/>
      <dgm:t>
        <a:bodyPr/>
        <a:lstStyle/>
        <a:p>
          <a:endParaRPr lang="it-IT"/>
        </a:p>
      </dgm:t>
    </dgm:pt>
    <dgm:pt modelId="{23C43741-93CC-4090-B6F4-6EAC8BC9D63F}" type="pres">
      <dgm:prSet presAssocID="{FAD7E260-5527-4216-8592-0BE7BC73450C}" presName="parentText" presStyleLbl="node1" presStyleIdx="2" presStyleCnt="4" custLinFactNeighborX="-1436" custLinFactNeighborY="6153">
        <dgm:presLayoutVars>
          <dgm:chMax val="0"/>
          <dgm:bulletEnabled val="1"/>
        </dgm:presLayoutVars>
      </dgm:prSet>
      <dgm:spPr/>
      <dgm:t>
        <a:bodyPr/>
        <a:lstStyle/>
        <a:p>
          <a:endParaRPr lang="it-IT"/>
        </a:p>
      </dgm:t>
    </dgm:pt>
    <dgm:pt modelId="{4DCE66BC-56EF-49E4-BA9A-F60C52140A13}" type="pres">
      <dgm:prSet presAssocID="{FAD7E260-5527-4216-8592-0BE7BC73450C}" presName="negativeSpace" presStyleCnt="0"/>
      <dgm:spPr/>
    </dgm:pt>
    <dgm:pt modelId="{338F76D5-0BB6-4965-BEB3-B61976D07A24}" type="pres">
      <dgm:prSet presAssocID="{FAD7E260-5527-4216-8592-0BE7BC73450C}" presName="childText" presStyleLbl="conFgAcc1" presStyleIdx="2" presStyleCnt="4">
        <dgm:presLayoutVars>
          <dgm:bulletEnabled val="1"/>
        </dgm:presLayoutVars>
      </dgm:prSet>
      <dgm:spPr/>
    </dgm:pt>
    <dgm:pt modelId="{3AE2CF44-2B3E-4B98-934D-C4AE24F4CB0E}" type="pres">
      <dgm:prSet presAssocID="{D28E313E-3DC9-41F0-8E19-C28DF785AC26}" presName="spaceBetweenRectangles" presStyleCnt="0"/>
      <dgm:spPr/>
    </dgm:pt>
    <dgm:pt modelId="{D539CC8B-AF0C-40C3-B553-773A1A45D642}" type="pres">
      <dgm:prSet presAssocID="{B3D91573-DB17-462A-A5DB-F9BA3F313B1A}" presName="parentLin" presStyleCnt="0"/>
      <dgm:spPr/>
    </dgm:pt>
    <dgm:pt modelId="{2FCF6D13-9A71-47F3-AD3B-CC5E9FB76E96}" type="pres">
      <dgm:prSet presAssocID="{B3D91573-DB17-462A-A5DB-F9BA3F313B1A}" presName="parentLeftMargin" presStyleLbl="node1" presStyleIdx="2" presStyleCnt="4"/>
      <dgm:spPr/>
      <dgm:t>
        <a:bodyPr/>
        <a:lstStyle/>
        <a:p>
          <a:endParaRPr lang="it-IT"/>
        </a:p>
      </dgm:t>
    </dgm:pt>
    <dgm:pt modelId="{6870AFE6-2BFA-419F-ABBB-08FF59921E8D}" type="pres">
      <dgm:prSet presAssocID="{B3D91573-DB17-462A-A5DB-F9BA3F313B1A}" presName="parentText" presStyleLbl="node1" presStyleIdx="3" presStyleCnt="4">
        <dgm:presLayoutVars>
          <dgm:chMax val="0"/>
          <dgm:bulletEnabled val="1"/>
        </dgm:presLayoutVars>
      </dgm:prSet>
      <dgm:spPr/>
      <dgm:t>
        <a:bodyPr/>
        <a:lstStyle/>
        <a:p>
          <a:endParaRPr lang="it-IT"/>
        </a:p>
      </dgm:t>
    </dgm:pt>
    <dgm:pt modelId="{3B65B2E4-0F85-4F71-8AD8-29F1EE626071}" type="pres">
      <dgm:prSet presAssocID="{B3D91573-DB17-462A-A5DB-F9BA3F313B1A}" presName="negativeSpace" presStyleCnt="0"/>
      <dgm:spPr/>
    </dgm:pt>
    <dgm:pt modelId="{757D3722-2CA0-42FC-8492-F8291BD2EEEB}" type="pres">
      <dgm:prSet presAssocID="{B3D91573-DB17-462A-A5DB-F9BA3F313B1A}" presName="childText" presStyleLbl="conFgAcc1" presStyleIdx="3" presStyleCnt="4">
        <dgm:presLayoutVars>
          <dgm:bulletEnabled val="1"/>
        </dgm:presLayoutVars>
      </dgm:prSet>
      <dgm:spPr/>
      <dgm:t>
        <a:bodyPr/>
        <a:lstStyle/>
        <a:p>
          <a:endParaRPr lang="it-IT"/>
        </a:p>
      </dgm:t>
    </dgm:pt>
  </dgm:ptLst>
  <dgm:cxnLst>
    <dgm:cxn modelId="{F18D837A-DA22-4AC2-912C-DAA7DA317C4C}" srcId="{FA63F22F-61BD-4A11-9A5E-9E8DEF3923F3}" destId="{B3D91573-DB17-462A-A5DB-F9BA3F313B1A}" srcOrd="3" destOrd="0" parTransId="{E603F766-8B77-4668-9F6A-1A990788D82B}" sibTransId="{64B18E3F-8060-46BB-BA0F-AC8ABFECBD8B}"/>
    <dgm:cxn modelId="{D6D34CFA-D80E-40A0-9E90-BB1C609E156A}" type="presOf" srcId="{F4121F85-7445-4754-8353-4B1CB431A0D7}" destId="{0B3325E8-D99A-416C-8E4A-D7CCA1B12F5E}" srcOrd="1" destOrd="0" presId="urn:microsoft.com/office/officeart/2005/8/layout/list1"/>
    <dgm:cxn modelId="{4F1A4BDB-100F-4F30-B7BB-D572BDF8ED35}" type="presOf" srcId="{29F1FD37-FC53-4F1F-B39F-CDABE0EB38F8}" destId="{59ED6F8A-0933-4F0F-B933-6E1872028691}" srcOrd="0" destOrd="0" presId="urn:microsoft.com/office/officeart/2005/8/layout/list1"/>
    <dgm:cxn modelId="{AF98511B-4FD2-41A4-89BD-F8F9BE9DA816}" type="presOf" srcId="{FAD7E260-5527-4216-8592-0BE7BC73450C}" destId="{9B208772-64FE-40E3-A690-CF600BA3A287}" srcOrd="0" destOrd="0" presId="urn:microsoft.com/office/officeart/2005/8/layout/list1"/>
    <dgm:cxn modelId="{ABB0BECB-E2B4-455C-A49B-F8C2498FBB4C}" type="presOf" srcId="{B3D91573-DB17-462A-A5DB-F9BA3F313B1A}" destId="{2FCF6D13-9A71-47F3-AD3B-CC5E9FB76E96}" srcOrd="0" destOrd="0" presId="urn:microsoft.com/office/officeart/2005/8/layout/list1"/>
    <dgm:cxn modelId="{1C145075-09FD-493E-8FA1-71D0B857C8C6}" type="presOf" srcId="{FAD7E260-5527-4216-8592-0BE7BC73450C}" destId="{23C43741-93CC-4090-B6F4-6EAC8BC9D63F}" srcOrd="1" destOrd="0" presId="urn:microsoft.com/office/officeart/2005/8/layout/list1"/>
    <dgm:cxn modelId="{62F034AE-3D52-4769-84CB-11BA3BEA1868}" srcId="{FA63F22F-61BD-4A11-9A5E-9E8DEF3923F3}" destId="{FAD7E260-5527-4216-8592-0BE7BC73450C}" srcOrd="2" destOrd="0" parTransId="{9CCA309A-E23D-4B01-A4DC-F46ACCD95DA3}" sibTransId="{D28E313E-3DC9-41F0-8E19-C28DF785AC26}"/>
    <dgm:cxn modelId="{EF7F10DE-077C-4583-8821-A80941243BD2}" type="presOf" srcId="{FA63F22F-61BD-4A11-9A5E-9E8DEF3923F3}" destId="{00CBBC51-3EE4-4615-9DEB-565B14EB52D6}" srcOrd="0" destOrd="0" presId="urn:microsoft.com/office/officeart/2005/8/layout/list1"/>
    <dgm:cxn modelId="{CF512497-EF7A-4DC2-A8FB-5E73B210A62D}" type="presOf" srcId="{29F1FD37-FC53-4F1F-B39F-CDABE0EB38F8}" destId="{8C82DF22-EDDC-4277-A31E-8EAA20354621}" srcOrd="1" destOrd="0" presId="urn:microsoft.com/office/officeart/2005/8/layout/list1"/>
    <dgm:cxn modelId="{588B3DDF-7314-4952-9366-844AC9C5350F}" srcId="{FA63F22F-61BD-4A11-9A5E-9E8DEF3923F3}" destId="{29F1FD37-FC53-4F1F-B39F-CDABE0EB38F8}" srcOrd="0" destOrd="0" parTransId="{96A30714-5ED8-4E09-8421-9D19EB8B40B9}" sibTransId="{6D963431-DE14-4160-8FAC-2810EC3673F7}"/>
    <dgm:cxn modelId="{8121B7BC-B94E-4424-963B-99EAF4EEF29A}" srcId="{FA63F22F-61BD-4A11-9A5E-9E8DEF3923F3}" destId="{F4121F85-7445-4754-8353-4B1CB431A0D7}" srcOrd="1" destOrd="0" parTransId="{E2C4664A-A33B-42C0-8663-EE4CB87F40FB}" sibTransId="{6B44ED3C-79F5-482F-A9D5-2B84A40518DD}"/>
    <dgm:cxn modelId="{7F7D3B74-170D-43ED-8155-E13605F993AE}" type="presOf" srcId="{B3D91573-DB17-462A-A5DB-F9BA3F313B1A}" destId="{6870AFE6-2BFA-419F-ABBB-08FF59921E8D}" srcOrd="1" destOrd="0" presId="urn:microsoft.com/office/officeart/2005/8/layout/list1"/>
    <dgm:cxn modelId="{6116C80B-3023-4AD4-B5C3-7DB2DEC2F3F2}" type="presOf" srcId="{F4121F85-7445-4754-8353-4B1CB431A0D7}" destId="{AA14610D-5CD0-4E38-B69A-CFE78A54982E}" srcOrd="0" destOrd="0" presId="urn:microsoft.com/office/officeart/2005/8/layout/list1"/>
    <dgm:cxn modelId="{ABEE0A25-0441-4CC9-A724-59B0B265991A}" type="presParOf" srcId="{00CBBC51-3EE4-4615-9DEB-565B14EB52D6}" destId="{0A56A488-BEB8-498B-8E01-1D454D82A5DF}" srcOrd="0" destOrd="0" presId="urn:microsoft.com/office/officeart/2005/8/layout/list1"/>
    <dgm:cxn modelId="{FBB0A12B-96DE-4896-81FA-A57450DA3606}" type="presParOf" srcId="{0A56A488-BEB8-498B-8E01-1D454D82A5DF}" destId="{59ED6F8A-0933-4F0F-B933-6E1872028691}" srcOrd="0" destOrd="0" presId="urn:microsoft.com/office/officeart/2005/8/layout/list1"/>
    <dgm:cxn modelId="{064E7545-7FA4-4BAD-805A-C3882AD48F0C}" type="presParOf" srcId="{0A56A488-BEB8-498B-8E01-1D454D82A5DF}" destId="{8C82DF22-EDDC-4277-A31E-8EAA20354621}" srcOrd="1" destOrd="0" presId="urn:microsoft.com/office/officeart/2005/8/layout/list1"/>
    <dgm:cxn modelId="{C1B4694C-710A-40B6-9DA7-EF1CC7AE6A42}" type="presParOf" srcId="{00CBBC51-3EE4-4615-9DEB-565B14EB52D6}" destId="{8D1B3D71-26A4-4815-9205-10E6FF86FF23}" srcOrd="1" destOrd="0" presId="urn:microsoft.com/office/officeart/2005/8/layout/list1"/>
    <dgm:cxn modelId="{CD1234A1-5FE4-4D9D-BC63-A4625FD66C63}" type="presParOf" srcId="{00CBBC51-3EE4-4615-9DEB-565B14EB52D6}" destId="{3BB68E05-C456-4D57-9A08-4568C5269491}" srcOrd="2" destOrd="0" presId="urn:microsoft.com/office/officeart/2005/8/layout/list1"/>
    <dgm:cxn modelId="{5A0963EE-3DE7-477A-8E85-CB413A8EB126}" type="presParOf" srcId="{00CBBC51-3EE4-4615-9DEB-565B14EB52D6}" destId="{0C208B0F-4A65-4C15-950D-66A7A09E3420}" srcOrd="3" destOrd="0" presId="urn:microsoft.com/office/officeart/2005/8/layout/list1"/>
    <dgm:cxn modelId="{FDDD7A1D-3C46-48C3-A13C-367615C719BD}" type="presParOf" srcId="{00CBBC51-3EE4-4615-9DEB-565B14EB52D6}" destId="{90033A11-23EC-4F77-9676-ED1377755C29}" srcOrd="4" destOrd="0" presId="urn:microsoft.com/office/officeart/2005/8/layout/list1"/>
    <dgm:cxn modelId="{95339A35-79A9-45BB-91F9-4D50D43918BD}" type="presParOf" srcId="{90033A11-23EC-4F77-9676-ED1377755C29}" destId="{AA14610D-5CD0-4E38-B69A-CFE78A54982E}" srcOrd="0" destOrd="0" presId="urn:microsoft.com/office/officeart/2005/8/layout/list1"/>
    <dgm:cxn modelId="{0F2644A5-6AC8-4084-932C-0E1E199A7600}" type="presParOf" srcId="{90033A11-23EC-4F77-9676-ED1377755C29}" destId="{0B3325E8-D99A-416C-8E4A-D7CCA1B12F5E}" srcOrd="1" destOrd="0" presId="urn:microsoft.com/office/officeart/2005/8/layout/list1"/>
    <dgm:cxn modelId="{D5058D27-A3D9-435F-A01B-36359E3592A9}" type="presParOf" srcId="{00CBBC51-3EE4-4615-9DEB-565B14EB52D6}" destId="{AE983D22-0341-4D14-AA31-82A7075F50A6}" srcOrd="5" destOrd="0" presId="urn:microsoft.com/office/officeart/2005/8/layout/list1"/>
    <dgm:cxn modelId="{5EA91887-8017-4BB0-A129-E1A617D0F173}" type="presParOf" srcId="{00CBBC51-3EE4-4615-9DEB-565B14EB52D6}" destId="{3D459BA6-01CA-47A4-871F-F97610F9EA6A}" srcOrd="6" destOrd="0" presId="urn:microsoft.com/office/officeart/2005/8/layout/list1"/>
    <dgm:cxn modelId="{63671EBD-D53D-4705-9DF1-289F6E1ACDC4}" type="presParOf" srcId="{00CBBC51-3EE4-4615-9DEB-565B14EB52D6}" destId="{37B86565-5840-45C5-9125-15E15870FD9E}" srcOrd="7" destOrd="0" presId="urn:microsoft.com/office/officeart/2005/8/layout/list1"/>
    <dgm:cxn modelId="{B9715C45-F1BC-418D-8D66-FC6B4806F5D1}" type="presParOf" srcId="{00CBBC51-3EE4-4615-9DEB-565B14EB52D6}" destId="{69162656-459B-4C25-BD32-B34084BA24F6}" srcOrd="8" destOrd="0" presId="urn:microsoft.com/office/officeart/2005/8/layout/list1"/>
    <dgm:cxn modelId="{1FE51424-5D5A-438E-930C-98CF055BE479}" type="presParOf" srcId="{69162656-459B-4C25-BD32-B34084BA24F6}" destId="{9B208772-64FE-40E3-A690-CF600BA3A287}" srcOrd="0" destOrd="0" presId="urn:microsoft.com/office/officeart/2005/8/layout/list1"/>
    <dgm:cxn modelId="{13952BC1-C3C9-4BE2-9EAF-41F4DB660AAB}" type="presParOf" srcId="{69162656-459B-4C25-BD32-B34084BA24F6}" destId="{23C43741-93CC-4090-B6F4-6EAC8BC9D63F}" srcOrd="1" destOrd="0" presId="urn:microsoft.com/office/officeart/2005/8/layout/list1"/>
    <dgm:cxn modelId="{44C3CCBA-565D-4144-BC17-2D849C818B71}" type="presParOf" srcId="{00CBBC51-3EE4-4615-9DEB-565B14EB52D6}" destId="{4DCE66BC-56EF-49E4-BA9A-F60C52140A13}" srcOrd="9" destOrd="0" presId="urn:microsoft.com/office/officeart/2005/8/layout/list1"/>
    <dgm:cxn modelId="{35363720-3282-46B7-B1EA-9BE8B57A062A}" type="presParOf" srcId="{00CBBC51-3EE4-4615-9DEB-565B14EB52D6}" destId="{338F76D5-0BB6-4965-BEB3-B61976D07A24}" srcOrd="10" destOrd="0" presId="urn:microsoft.com/office/officeart/2005/8/layout/list1"/>
    <dgm:cxn modelId="{769CE041-7276-483C-BE5D-2BD340D4F3A3}" type="presParOf" srcId="{00CBBC51-3EE4-4615-9DEB-565B14EB52D6}" destId="{3AE2CF44-2B3E-4B98-934D-C4AE24F4CB0E}" srcOrd="11" destOrd="0" presId="urn:microsoft.com/office/officeart/2005/8/layout/list1"/>
    <dgm:cxn modelId="{1E072321-4200-41B5-B6A3-12420E49BB6A}" type="presParOf" srcId="{00CBBC51-3EE4-4615-9DEB-565B14EB52D6}" destId="{D539CC8B-AF0C-40C3-B553-773A1A45D642}" srcOrd="12" destOrd="0" presId="urn:microsoft.com/office/officeart/2005/8/layout/list1"/>
    <dgm:cxn modelId="{B3C0E74E-17A2-486E-989C-C3EAE5B3EFE1}" type="presParOf" srcId="{D539CC8B-AF0C-40C3-B553-773A1A45D642}" destId="{2FCF6D13-9A71-47F3-AD3B-CC5E9FB76E96}" srcOrd="0" destOrd="0" presId="urn:microsoft.com/office/officeart/2005/8/layout/list1"/>
    <dgm:cxn modelId="{92BF6F4A-567C-429B-B70F-EA943F916CA7}" type="presParOf" srcId="{D539CC8B-AF0C-40C3-B553-773A1A45D642}" destId="{6870AFE6-2BFA-419F-ABBB-08FF59921E8D}" srcOrd="1" destOrd="0" presId="urn:microsoft.com/office/officeart/2005/8/layout/list1"/>
    <dgm:cxn modelId="{D210FCC0-E274-4169-BF64-9AA96754338C}" type="presParOf" srcId="{00CBBC51-3EE4-4615-9DEB-565B14EB52D6}" destId="{3B65B2E4-0F85-4F71-8AD8-29F1EE626071}" srcOrd="13" destOrd="0" presId="urn:microsoft.com/office/officeart/2005/8/layout/list1"/>
    <dgm:cxn modelId="{E02A62A9-EAD5-4809-A331-62D0E40ADF10}" type="presParOf" srcId="{00CBBC51-3EE4-4615-9DEB-565B14EB52D6}" destId="{757D3722-2CA0-42FC-8492-F8291BD2EEEB}" srcOrd="14" destOrd="0" presId="urn:microsoft.com/office/officeart/2005/8/layout/list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B68E05-C456-4D57-9A08-4568C5269491}">
      <dsp:nvSpPr>
        <dsp:cNvPr id="0" name=""/>
        <dsp:cNvSpPr/>
      </dsp:nvSpPr>
      <dsp:spPr>
        <a:xfrm>
          <a:off x="0" y="1257992"/>
          <a:ext cx="6096000" cy="478800"/>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C82DF22-EDDC-4277-A31E-8EAA20354621}">
      <dsp:nvSpPr>
        <dsp:cNvPr id="0" name=""/>
        <dsp:cNvSpPr/>
      </dsp:nvSpPr>
      <dsp:spPr>
        <a:xfrm>
          <a:off x="303014" y="0"/>
          <a:ext cx="5791574" cy="1538432"/>
        </a:xfrm>
        <a:prstGeom prst="roundRect">
          <a:avLst/>
        </a:prstGeom>
        <a:solidFill>
          <a:schemeClr val="accent5">
            <a:lumMod val="5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it-IT" sz="2000" b="1" kern="1200" spc="-50" dirty="0" smtClean="0">
              <a:solidFill>
                <a:schemeClr val="bg1"/>
              </a:solidFill>
              <a:latin typeface="+mj-lt"/>
              <a:ea typeface="+mj-ea"/>
              <a:cs typeface="+mj-cs"/>
            </a:rPr>
            <a:t>MACRO OBIETTIVO del PNP 2015-2018</a:t>
          </a:r>
          <a:endParaRPr lang="it-IT" sz="2000" kern="1200" spc="-50" dirty="0" smtClean="0">
            <a:solidFill>
              <a:schemeClr val="bg1"/>
            </a:solidFill>
            <a:latin typeface="+mj-lt"/>
            <a:ea typeface="+mj-ea"/>
            <a:cs typeface="+mj-cs"/>
          </a:endParaRPr>
        </a:p>
        <a:p>
          <a:pPr marL="0" marR="0" lvl="0" indent="0" algn="just" defTabSz="914400" eaLnBrk="1" fontAlgn="auto" latinLnBrk="0" hangingPunct="1">
            <a:lnSpc>
              <a:spcPct val="100000"/>
            </a:lnSpc>
            <a:spcBef>
              <a:spcPct val="0"/>
            </a:spcBef>
            <a:spcAft>
              <a:spcPts val="0"/>
            </a:spcAft>
            <a:buClrTx/>
            <a:buSzTx/>
            <a:buFontTx/>
            <a:buNone/>
            <a:tabLst/>
            <a:defRPr/>
          </a:pPr>
          <a:r>
            <a:rPr lang="it-IT" sz="2000" kern="1200" dirty="0" smtClean="0"/>
            <a:t>Miglioramento della efficacia ed integrazione delle attività di controllo e della </a:t>
          </a:r>
          <a:r>
            <a:rPr lang="it-IT" sz="2000" kern="1200" dirty="0" err="1" smtClean="0"/>
            <a:t>compliance</a:t>
          </a:r>
          <a:r>
            <a:rPr lang="it-IT" sz="2000" kern="1200" dirty="0" smtClean="0"/>
            <a:t> da parte dei destinatari delle norme</a:t>
          </a:r>
          <a:endParaRPr lang="it-IT" sz="2000" kern="1200" spc="-50" dirty="0" smtClean="0">
            <a:solidFill>
              <a:schemeClr val="bg1"/>
            </a:solidFill>
            <a:latin typeface="+mj-lt"/>
            <a:ea typeface="+mj-ea"/>
            <a:cs typeface="+mj-cs"/>
          </a:endParaRPr>
        </a:p>
      </dsp:txBody>
      <dsp:txXfrm>
        <a:off x="378114" y="75100"/>
        <a:ext cx="5641374" cy="1388232"/>
      </dsp:txXfrm>
    </dsp:sp>
    <dsp:sp modelId="{3D459BA6-01CA-47A4-871F-F97610F9EA6A}">
      <dsp:nvSpPr>
        <dsp:cNvPr id="0" name=""/>
        <dsp:cNvSpPr/>
      </dsp:nvSpPr>
      <dsp:spPr>
        <a:xfrm>
          <a:off x="0" y="2119832"/>
          <a:ext cx="6096000" cy="478800"/>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B3325E8-D99A-416C-8E4A-D7CCA1B12F5E}">
      <dsp:nvSpPr>
        <dsp:cNvPr id="0" name=""/>
        <dsp:cNvSpPr/>
      </dsp:nvSpPr>
      <dsp:spPr>
        <a:xfrm>
          <a:off x="304800" y="1839392"/>
          <a:ext cx="4267200" cy="560880"/>
        </a:xfrm>
        <a:prstGeom prst="roundRect">
          <a:avLst/>
        </a:prstGeom>
        <a:solidFill>
          <a:schemeClr val="accent5">
            <a:lumMod val="60000"/>
            <a:lum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kern="1200" spc="-50" dirty="0" smtClean="0">
              <a:solidFill>
                <a:schemeClr val="tx1">
                  <a:lumMod val="75000"/>
                  <a:lumOff val="25000"/>
                </a:schemeClr>
              </a:solidFill>
              <a:latin typeface="+mj-lt"/>
              <a:ea typeface="+mj-ea"/>
              <a:cs typeface="+mj-cs"/>
            </a:rPr>
            <a:t>Obiettivi generali</a:t>
          </a:r>
          <a:endParaRPr lang="it-IT" sz="2000" kern="1200" spc="-50" dirty="0">
            <a:solidFill>
              <a:schemeClr val="tx1">
                <a:lumMod val="75000"/>
                <a:lumOff val="25000"/>
              </a:schemeClr>
            </a:solidFill>
            <a:latin typeface="+mj-lt"/>
            <a:ea typeface="+mj-ea"/>
            <a:cs typeface="+mj-cs"/>
          </a:endParaRPr>
        </a:p>
      </dsp:txBody>
      <dsp:txXfrm>
        <a:off x="332180" y="1866772"/>
        <a:ext cx="4212440" cy="506120"/>
      </dsp:txXfrm>
    </dsp:sp>
    <dsp:sp modelId="{338F76D5-0BB6-4965-BEB3-B61976D07A24}">
      <dsp:nvSpPr>
        <dsp:cNvPr id="0" name=""/>
        <dsp:cNvSpPr/>
      </dsp:nvSpPr>
      <dsp:spPr>
        <a:xfrm>
          <a:off x="0" y="2981672"/>
          <a:ext cx="6096000" cy="478800"/>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3C43741-93CC-4090-B6F4-6EAC8BC9D63F}">
      <dsp:nvSpPr>
        <dsp:cNvPr id="0" name=""/>
        <dsp:cNvSpPr/>
      </dsp:nvSpPr>
      <dsp:spPr>
        <a:xfrm>
          <a:off x="300423" y="2735743"/>
          <a:ext cx="4267200" cy="560880"/>
        </a:xfrm>
        <a:prstGeom prst="roundRect">
          <a:avLst/>
        </a:prstGeom>
        <a:solidFill>
          <a:schemeClr val="accent5">
            <a:lumMod val="40000"/>
            <a:lumOff val="6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kern="1200" spc="-50" dirty="0" smtClean="0">
              <a:solidFill>
                <a:schemeClr val="tx1">
                  <a:lumMod val="75000"/>
                  <a:lumOff val="25000"/>
                </a:schemeClr>
              </a:solidFill>
              <a:latin typeface="+mj-lt"/>
              <a:ea typeface="+mj-ea"/>
              <a:cs typeface="+mj-cs"/>
            </a:rPr>
            <a:t>Obiettivi specifici</a:t>
          </a:r>
          <a:endParaRPr lang="it-IT" sz="2000" kern="1200" spc="-50" dirty="0">
            <a:solidFill>
              <a:schemeClr val="tx1">
                <a:lumMod val="75000"/>
                <a:lumOff val="25000"/>
              </a:schemeClr>
            </a:solidFill>
            <a:latin typeface="+mj-lt"/>
            <a:ea typeface="+mj-ea"/>
            <a:cs typeface="+mj-cs"/>
          </a:endParaRPr>
        </a:p>
      </dsp:txBody>
      <dsp:txXfrm>
        <a:off x="327803" y="2763123"/>
        <a:ext cx="4212440" cy="506120"/>
      </dsp:txXfrm>
    </dsp:sp>
    <dsp:sp modelId="{757D3722-2CA0-42FC-8492-F8291BD2EEEB}">
      <dsp:nvSpPr>
        <dsp:cNvPr id="0" name=""/>
        <dsp:cNvSpPr/>
      </dsp:nvSpPr>
      <dsp:spPr>
        <a:xfrm>
          <a:off x="0" y="3843512"/>
          <a:ext cx="6096000" cy="478800"/>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870AFE6-2BFA-419F-ABBB-08FF59921E8D}">
      <dsp:nvSpPr>
        <dsp:cNvPr id="0" name=""/>
        <dsp:cNvSpPr/>
      </dsp:nvSpPr>
      <dsp:spPr>
        <a:xfrm>
          <a:off x="304800" y="3563072"/>
          <a:ext cx="4267200" cy="560880"/>
        </a:xfrm>
        <a:prstGeom prst="roundRect">
          <a:avLst/>
        </a:prstGeom>
        <a:solidFill>
          <a:schemeClr val="accent5">
            <a:lumMod val="20000"/>
            <a:lumOff val="8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kern="1200" spc="-50" dirty="0" smtClean="0">
              <a:solidFill>
                <a:schemeClr val="tx1">
                  <a:lumMod val="75000"/>
                  <a:lumOff val="25000"/>
                </a:schemeClr>
              </a:solidFill>
              <a:latin typeface="+mj-lt"/>
              <a:ea typeface="+mj-ea"/>
              <a:cs typeface="+mj-cs"/>
            </a:rPr>
            <a:t>Competenze/attuazioni tecniche</a:t>
          </a:r>
          <a:endParaRPr lang="it-IT" sz="2000" kern="1200" spc="-50" dirty="0">
            <a:solidFill>
              <a:schemeClr val="tx1">
                <a:lumMod val="75000"/>
                <a:lumOff val="25000"/>
              </a:schemeClr>
            </a:solidFill>
            <a:latin typeface="+mj-lt"/>
            <a:ea typeface="+mj-ea"/>
            <a:cs typeface="+mj-cs"/>
          </a:endParaRPr>
        </a:p>
      </dsp:txBody>
      <dsp:txXfrm>
        <a:off x="332180" y="3590452"/>
        <a:ext cx="4212440" cy="50612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2" y="1"/>
            <a:ext cx="2951163" cy="497126"/>
          </a:xfrm>
          <a:prstGeom prst="rect">
            <a:avLst/>
          </a:prstGeom>
        </p:spPr>
        <p:txBody>
          <a:bodyPr vert="horz" lIns="91431" tIns="45716" rIns="91431" bIns="45716" rtlCol="0"/>
          <a:lstStyle>
            <a:lvl1pPr algn="l">
              <a:defRPr sz="1200"/>
            </a:lvl1pPr>
          </a:lstStyle>
          <a:p>
            <a:endParaRPr lang="it-IT"/>
          </a:p>
        </p:txBody>
      </p:sp>
      <p:sp>
        <p:nvSpPr>
          <p:cNvPr id="3" name="Segnaposto data 2"/>
          <p:cNvSpPr>
            <a:spLocks noGrp="1"/>
          </p:cNvSpPr>
          <p:nvPr>
            <p:ph type="dt" sz="quarter" idx="1"/>
          </p:nvPr>
        </p:nvSpPr>
        <p:spPr>
          <a:xfrm>
            <a:off x="3857638" y="1"/>
            <a:ext cx="2951163" cy="497126"/>
          </a:xfrm>
          <a:prstGeom prst="rect">
            <a:avLst/>
          </a:prstGeom>
        </p:spPr>
        <p:txBody>
          <a:bodyPr vert="horz" lIns="91431" tIns="45716" rIns="91431" bIns="45716" rtlCol="0"/>
          <a:lstStyle>
            <a:lvl1pPr algn="r">
              <a:defRPr sz="1200"/>
            </a:lvl1pPr>
          </a:lstStyle>
          <a:p>
            <a:fld id="{0E84B308-5A18-460F-84A8-2D67EDF0B234}" type="datetimeFigureOut">
              <a:rPr lang="it-IT" smtClean="0"/>
              <a:pPr/>
              <a:t>22/06/2017</a:t>
            </a:fld>
            <a:endParaRPr lang="it-IT"/>
          </a:p>
        </p:txBody>
      </p:sp>
      <p:sp>
        <p:nvSpPr>
          <p:cNvPr id="4" name="Segnaposto piè di pagina 3"/>
          <p:cNvSpPr>
            <a:spLocks noGrp="1"/>
          </p:cNvSpPr>
          <p:nvPr>
            <p:ph type="ftr" sz="quarter" idx="2"/>
          </p:nvPr>
        </p:nvSpPr>
        <p:spPr>
          <a:xfrm>
            <a:off x="2" y="9443662"/>
            <a:ext cx="2951163" cy="497126"/>
          </a:xfrm>
          <a:prstGeom prst="rect">
            <a:avLst/>
          </a:prstGeom>
        </p:spPr>
        <p:txBody>
          <a:bodyPr vert="horz" lIns="91431" tIns="45716" rIns="91431" bIns="45716" rtlCol="0" anchor="b"/>
          <a:lstStyle>
            <a:lvl1pPr algn="l">
              <a:defRPr sz="1200"/>
            </a:lvl1pPr>
          </a:lstStyle>
          <a:p>
            <a:endParaRPr lang="it-IT"/>
          </a:p>
        </p:txBody>
      </p:sp>
      <p:sp>
        <p:nvSpPr>
          <p:cNvPr id="5" name="Segnaposto numero diapositiva 4"/>
          <p:cNvSpPr>
            <a:spLocks noGrp="1"/>
          </p:cNvSpPr>
          <p:nvPr>
            <p:ph type="sldNum" sz="quarter" idx="3"/>
          </p:nvPr>
        </p:nvSpPr>
        <p:spPr>
          <a:xfrm>
            <a:off x="3857638" y="9443662"/>
            <a:ext cx="2951163" cy="497126"/>
          </a:xfrm>
          <a:prstGeom prst="rect">
            <a:avLst/>
          </a:prstGeom>
        </p:spPr>
        <p:txBody>
          <a:bodyPr vert="horz" lIns="91431" tIns="45716" rIns="91431" bIns="45716" rtlCol="0" anchor="b"/>
          <a:lstStyle>
            <a:lvl1pPr algn="r">
              <a:defRPr sz="1200"/>
            </a:lvl1pPr>
          </a:lstStyle>
          <a:p>
            <a:fld id="{142258CE-7EA3-4F9E-82AA-1E0E77BFC59B}" type="slidenum">
              <a:rPr lang="it-IT" smtClean="0"/>
              <a:pPr/>
              <a:t>‹N›</a:t>
            </a:fld>
            <a:endParaRPr lang="it-IT"/>
          </a:p>
        </p:txBody>
      </p:sp>
    </p:spTree>
    <p:extLst>
      <p:ext uri="{BB962C8B-B14F-4D97-AF65-F5344CB8AC3E}">
        <p14:creationId xmlns:p14="http://schemas.microsoft.com/office/powerpoint/2010/main" val="37954967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51163" cy="4968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57625" y="0"/>
            <a:ext cx="2951163" cy="496888"/>
          </a:xfrm>
          <a:prstGeom prst="rect">
            <a:avLst/>
          </a:prstGeom>
        </p:spPr>
        <p:txBody>
          <a:bodyPr vert="horz" lIns="91440" tIns="45720" rIns="91440" bIns="45720" rtlCol="0"/>
          <a:lstStyle>
            <a:lvl1pPr algn="r">
              <a:defRPr sz="1200"/>
            </a:lvl1pPr>
          </a:lstStyle>
          <a:p>
            <a:fld id="{08C41F75-23B7-4EA2-AECE-9C3EF2103DB2}" type="datetimeFigureOut">
              <a:rPr lang="it-IT" smtClean="0"/>
              <a:pPr/>
              <a:t>22/06/2017</a:t>
            </a:fld>
            <a:endParaRPr lang="it-IT"/>
          </a:p>
        </p:txBody>
      </p:sp>
      <p:sp>
        <p:nvSpPr>
          <p:cNvPr id="4" name="Segnaposto immagine diapositiva 3"/>
          <p:cNvSpPr>
            <a:spLocks noGrp="1" noRot="1" noChangeAspect="1"/>
          </p:cNvSpPr>
          <p:nvPr>
            <p:ph type="sldImg" idx="2"/>
          </p:nvPr>
        </p:nvSpPr>
        <p:spPr>
          <a:xfrm>
            <a:off x="920750" y="746125"/>
            <a:ext cx="4968875" cy="372745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1038" y="4722813"/>
            <a:ext cx="5448300" cy="4473575"/>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9444038"/>
            <a:ext cx="2951163" cy="4968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57625" y="9444038"/>
            <a:ext cx="2951163" cy="496887"/>
          </a:xfrm>
          <a:prstGeom prst="rect">
            <a:avLst/>
          </a:prstGeom>
        </p:spPr>
        <p:txBody>
          <a:bodyPr vert="horz" lIns="91440" tIns="45720" rIns="91440" bIns="45720" rtlCol="0" anchor="b"/>
          <a:lstStyle>
            <a:lvl1pPr algn="r">
              <a:defRPr sz="1200"/>
            </a:lvl1pPr>
          </a:lstStyle>
          <a:p>
            <a:fld id="{1B7127E9-8603-43AB-8A3F-883B613CCBA8}" type="slidenum">
              <a:rPr lang="it-IT" smtClean="0"/>
              <a:pPr/>
              <a:t>‹N›</a:t>
            </a:fld>
            <a:endParaRPr lang="it-IT"/>
          </a:p>
        </p:txBody>
      </p:sp>
    </p:spTree>
    <p:extLst>
      <p:ext uri="{BB962C8B-B14F-4D97-AF65-F5344CB8AC3E}">
        <p14:creationId xmlns:p14="http://schemas.microsoft.com/office/powerpoint/2010/main" val="2671689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it-IT" smtClean="0"/>
              <a:t>Fare clic per modificare lo stile del titolo</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a:xfrm>
            <a:off x="822961" y="6459786"/>
            <a:ext cx="1854203" cy="365125"/>
          </a:xfrm>
          <a:prstGeom prst="rect">
            <a:avLst/>
          </a:prstGeom>
        </p:spPr>
        <p:txBody>
          <a:bodyPr/>
          <a:lstStyle/>
          <a:p>
            <a:fld id="{C46E3D91-607E-4435-B2DB-079592894678}" type="datetimeFigureOut">
              <a:rPr lang="it-IT" smtClean="0"/>
              <a:pPr/>
              <a:t>22/06/2017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2D11C73-AB27-4E32-A733-972A7833CBED}" type="slidenum">
              <a:rPr lang="it-IT" smtClean="0"/>
              <a:pPr/>
              <a:t>‹N›</a:t>
            </a:fld>
            <a:endParaRPr lang="it-IT"/>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9269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a:xfrm>
            <a:off x="822961" y="6459786"/>
            <a:ext cx="1854203" cy="365125"/>
          </a:xfrm>
          <a:prstGeom prst="rect">
            <a:avLst/>
          </a:prstGeom>
        </p:spPr>
        <p:txBody>
          <a:bodyPr/>
          <a:lstStyle/>
          <a:p>
            <a:fld id="{C46E3D91-607E-4435-B2DB-079592894678}" type="datetimeFigureOut">
              <a:rPr lang="it-IT" smtClean="0"/>
              <a:pPr/>
              <a:t>22/06/2017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2D11C73-AB27-4E32-A733-972A7833CBED}" type="slidenum">
              <a:rPr lang="it-IT" smtClean="0"/>
              <a:pPr/>
              <a:t>‹N›</a:t>
            </a:fld>
            <a:endParaRPr lang="it-IT"/>
          </a:p>
        </p:txBody>
      </p:sp>
    </p:spTree>
    <p:extLst>
      <p:ext uri="{BB962C8B-B14F-4D97-AF65-F5344CB8AC3E}">
        <p14:creationId xmlns:p14="http://schemas.microsoft.com/office/powerpoint/2010/main" val="1218390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a:xfrm>
            <a:off x="822961" y="6459786"/>
            <a:ext cx="1854203" cy="365125"/>
          </a:xfrm>
          <a:prstGeom prst="rect">
            <a:avLst/>
          </a:prstGeom>
        </p:spPr>
        <p:txBody>
          <a:bodyPr/>
          <a:lstStyle/>
          <a:p>
            <a:fld id="{C46E3D91-607E-4435-B2DB-079592894678}" type="datetimeFigureOut">
              <a:rPr lang="it-IT" smtClean="0"/>
              <a:pPr/>
              <a:t>22/06/2017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2D11C73-AB27-4E32-A733-972A7833CBED}" type="slidenum">
              <a:rPr lang="it-IT" smtClean="0"/>
              <a:pPr/>
              <a:t>‹N›</a:t>
            </a:fld>
            <a:endParaRPr lang="it-IT"/>
          </a:p>
        </p:txBody>
      </p:sp>
    </p:spTree>
    <p:extLst>
      <p:ext uri="{BB962C8B-B14F-4D97-AF65-F5344CB8AC3E}">
        <p14:creationId xmlns:p14="http://schemas.microsoft.com/office/powerpoint/2010/main" val="42741552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197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a:xfrm>
            <a:off x="822961" y="6459786"/>
            <a:ext cx="1854203" cy="365125"/>
          </a:xfrm>
          <a:prstGeom prst="rect">
            <a:avLst/>
          </a:prstGeom>
        </p:spPr>
        <p:txBody>
          <a:bodyPr/>
          <a:lstStyle/>
          <a:p>
            <a:fld id="{C46E3D91-607E-4435-B2DB-079592894678}" type="datetimeFigureOut">
              <a:rPr lang="it-IT" smtClean="0"/>
              <a:pPr/>
              <a:t>22/06/2017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2D11C73-AB27-4E32-A733-972A7833CBED}" type="slidenum">
              <a:rPr lang="it-IT" smtClean="0"/>
              <a:pPr/>
              <a:t>‹N›</a:t>
            </a:fld>
            <a:endParaRPr lang="it-IT"/>
          </a:p>
        </p:txBody>
      </p:sp>
    </p:spTree>
    <p:extLst>
      <p:ext uri="{BB962C8B-B14F-4D97-AF65-F5344CB8AC3E}">
        <p14:creationId xmlns:p14="http://schemas.microsoft.com/office/powerpoint/2010/main" val="28695421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a:xfrm>
            <a:off x="822961" y="6459786"/>
            <a:ext cx="1854203" cy="365125"/>
          </a:xfrm>
          <a:prstGeom prst="rect">
            <a:avLst/>
          </a:prstGeom>
        </p:spPr>
        <p:txBody>
          <a:bodyPr/>
          <a:lstStyle/>
          <a:p>
            <a:fld id="{C46E3D91-607E-4435-B2DB-079592894678}" type="datetimeFigureOut">
              <a:rPr lang="it-IT" smtClean="0"/>
              <a:pPr/>
              <a:t>22/06/2017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2D11C73-AB27-4E32-A733-972A7833CBED}" type="slidenum">
              <a:rPr lang="it-IT" smtClean="0"/>
              <a:pPr/>
              <a:t>‹N›</a:t>
            </a:fld>
            <a:endParaRPr lang="it-IT"/>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754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a:xfrm>
            <a:off x="822961" y="6459786"/>
            <a:ext cx="1854203" cy="365125"/>
          </a:xfrm>
          <a:prstGeom prst="rect">
            <a:avLst/>
          </a:prstGeom>
        </p:spPr>
        <p:txBody>
          <a:bodyPr/>
          <a:lstStyle/>
          <a:p>
            <a:fld id="{C46E3D91-607E-4435-B2DB-079592894678}" type="datetimeFigureOut">
              <a:rPr lang="it-IT" smtClean="0"/>
              <a:pPr/>
              <a:t>22/06/2017</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82D11C73-AB27-4E32-A733-972A7833CBED}" type="slidenum">
              <a:rPr lang="it-IT" smtClean="0"/>
              <a:pPr/>
              <a:t>‹N›</a:t>
            </a:fld>
            <a:endParaRPr lang="it-IT"/>
          </a:p>
        </p:txBody>
      </p:sp>
    </p:spTree>
    <p:extLst>
      <p:ext uri="{BB962C8B-B14F-4D97-AF65-F5344CB8AC3E}">
        <p14:creationId xmlns:p14="http://schemas.microsoft.com/office/powerpoint/2010/main" val="307550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822960" y="2582334"/>
            <a:ext cx="3703320" cy="328676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4663440" y="2582334"/>
            <a:ext cx="3703320" cy="328676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a:xfrm>
            <a:off x="822961" y="6459786"/>
            <a:ext cx="1854203" cy="365125"/>
          </a:xfrm>
          <a:prstGeom prst="rect">
            <a:avLst/>
          </a:prstGeom>
        </p:spPr>
        <p:txBody>
          <a:bodyPr/>
          <a:lstStyle/>
          <a:p>
            <a:fld id="{C46E3D91-607E-4435-B2DB-079592894678}" type="datetimeFigureOut">
              <a:rPr lang="it-IT" smtClean="0"/>
              <a:pPr/>
              <a:t>22/06/2017</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82D11C73-AB27-4E32-A733-972A7833CBED}" type="slidenum">
              <a:rPr lang="it-IT" smtClean="0"/>
              <a:pPr/>
              <a:t>‹N›</a:t>
            </a:fld>
            <a:endParaRPr lang="it-IT"/>
          </a:p>
        </p:txBody>
      </p:sp>
    </p:spTree>
    <p:extLst>
      <p:ext uri="{BB962C8B-B14F-4D97-AF65-F5344CB8AC3E}">
        <p14:creationId xmlns:p14="http://schemas.microsoft.com/office/powerpoint/2010/main" val="42902389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2"/>
          <p:cNvSpPr>
            <a:spLocks noGrp="1"/>
          </p:cNvSpPr>
          <p:nvPr>
            <p:ph type="dt" sz="half" idx="10"/>
          </p:nvPr>
        </p:nvSpPr>
        <p:spPr>
          <a:xfrm>
            <a:off x="822961" y="6459786"/>
            <a:ext cx="1854203" cy="365125"/>
          </a:xfrm>
          <a:prstGeom prst="rect">
            <a:avLst/>
          </a:prstGeom>
        </p:spPr>
        <p:txBody>
          <a:bodyPr/>
          <a:lstStyle/>
          <a:p>
            <a:fld id="{C46E3D91-607E-4435-B2DB-079592894678}" type="datetimeFigureOut">
              <a:rPr lang="it-IT" smtClean="0"/>
              <a:pPr/>
              <a:t>22/06/2017</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82D11C73-AB27-4E32-A733-972A7833CBED}" type="slidenum">
              <a:rPr lang="it-IT" smtClean="0"/>
              <a:pPr/>
              <a:t>‹N›</a:t>
            </a:fld>
            <a:endParaRPr lang="it-IT"/>
          </a:p>
        </p:txBody>
      </p:sp>
    </p:spTree>
    <p:extLst>
      <p:ext uri="{BB962C8B-B14F-4D97-AF65-F5344CB8AC3E}">
        <p14:creationId xmlns:p14="http://schemas.microsoft.com/office/powerpoint/2010/main" val="41316338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Slide Number Placeholder 8"/>
          <p:cNvSpPr>
            <a:spLocks noGrp="1"/>
          </p:cNvSpPr>
          <p:nvPr>
            <p:ph type="sldNum" sz="quarter" idx="12"/>
          </p:nvPr>
        </p:nvSpPr>
        <p:spPr/>
        <p:txBody>
          <a:bodyPr/>
          <a:lstStyle/>
          <a:p>
            <a:fld id="{82D11C73-AB27-4E32-A733-972A7833CBED}" type="slidenum">
              <a:rPr lang="it-IT" smtClean="0"/>
              <a:pPr/>
              <a:t>‹N›</a:t>
            </a:fld>
            <a:endParaRPr lang="it-IT"/>
          </a:p>
        </p:txBody>
      </p:sp>
      <p:sp>
        <p:nvSpPr>
          <p:cNvPr id="10" name="Footer Placeholder 4"/>
          <p:cNvSpPr txBox="1">
            <a:spLocks/>
          </p:cNvSpPr>
          <p:nvPr userDrawn="1"/>
        </p:nvSpPr>
        <p:spPr>
          <a:xfrm>
            <a:off x="822960" y="6459785"/>
            <a:ext cx="6534573" cy="365125"/>
          </a:xfrm>
          <a:prstGeom prst="rect">
            <a:avLst/>
          </a:prstGeom>
        </p:spPr>
        <p:txBody>
          <a:bodyPr vert="horz" lIns="91440" tIns="45720" rIns="91440" bIns="45720" rtlCol="0" anchor="ctr"/>
          <a:lstStyle>
            <a:defPPr>
              <a:defRPr lang="en-US"/>
            </a:defPPr>
            <a:lvl1pPr marL="0" algn="ctr" defTabSz="457200" rtl="0" eaLnBrk="1" latinLnBrk="0" hangingPunct="1">
              <a:defRPr sz="900" kern="1200" cap="all" baseline="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it-IT" dirty="0" smtClean="0"/>
              <a:t>"Self-</a:t>
            </a:r>
            <a:r>
              <a:rPr lang="it-IT" dirty="0" err="1" smtClean="0"/>
              <a:t>portrait</a:t>
            </a:r>
            <a:r>
              <a:rPr lang="it-IT" dirty="0" smtClean="0"/>
              <a:t> del Gruppo Tecnico Interregionale per la tutela della salute e sicurezza dei lavoratori"</a:t>
            </a:r>
            <a:endParaRPr lang="it-IT" dirty="0"/>
          </a:p>
        </p:txBody>
      </p:sp>
    </p:spTree>
    <p:extLst>
      <p:ext uri="{BB962C8B-B14F-4D97-AF65-F5344CB8AC3E}">
        <p14:creationId xmlns:p14="http://schemas.microsoft.com/office/powerpoint/2010/main" val="3447415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it-IT" smtClean="0"/>
              <a:t>Fare clic per modificare lo stile del titolo</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a:xfrm>
            <a:off x="349134" y="6459786"/>
            <a:ext cx="1963883" cy="365125"/>
          </a:xfrm>
          <a:prstGeom prst="rect">
            <a:avLst/>
          </a:prstGeom>
        </p:spPr>
        <p:txBody>
          <a:bodyPr/>
          <a:lstStyle>
            <a:lvl1pPr algn="l">
              <a:defRPr/>
            </a:lvl1pPr>
          </a:lstStyle>
          <a:p>
            <a:fld id="{C46E3D91-607E-4435-B2DB-079592894678}" type="datetimeFigureOut">
              <a:rPr lang="it-IT" smtClean="0"/>
              <a:pPr/>
              <a:t>22/06/2017</a:t>
            </a:fld>
            <a:endParaRPr lang="it-IT"/>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it-IT"/>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82D11C73-AB27-4E32-A733-972A7833CBED}" type="slidenum">
              <a:rPr lang="it-IT" smtClean="0"/>
              <a:pPr/>
              <a:t>‹N›</a:t>
            </a:fld>
            <a:endParaRPr lang="it-IT"/>
          </a:p>
        </p:txBody>
      </p:sp>
    </p:spTree>
    <p:extLst>
      <p:ext uri="{BB962C8B-B14F-4D97-AF65-F5344CB8AC3E}">
        <p14:creationId xmlns:p14="http://schemas.microsoft.com/office/powerpoint/2010/main" val="1981091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a:xfrm>
            <a:off x="822961" y="6459786"/>
            <a:ext cx="1854203" cy="365125"/>
          </a:xfrm>
          <a:prstGeom prst="rect">
            <a:avLst/>
          </a:prstGeom>
        </p:spPr>
        <p:txBody>
          <a:bodyPr/>
          <a:lstStyle/>
          <a:p>
            <a:fld id="{C46E3D91-607E-4435-B2DB-079592894678}" type="datetimeFigureOut">
              <a:rPr lang="it-IT" smtClean="0"/>
              <a:pPr/>
              <a:t>22/06/2017</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82D11C73-AB27-4E32-A733-972A7833CBED}" type="slidenum">
              <a:rPr lang="it-IT" smtClean="0"/>
              <a:pPr/>
              <a:t>‹N›</a:t>
            </a:fld>
            <a:endParaRPr lang="it-IT"/>
          </a:p>
        </p:txBody>
      </p:sp>
    </p:spTree>
    <p:extLst>
      <p:ext uri="{BB962C8B-B14F-4D97-AF65-F5344CB8AC3E}">
        <p14:creationId xmlns:p14="http://schemas.microsoft.com/office/powerpoint/2010/main" val="2939050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Footer Placeholder 4"/>
          <p:cNvSpPr>
            <a:spLocks noGrp="1"/>
          </p:cNvSpPr>
          <p:nvPr>
            <p:ph type="ftr" sz="quarter" idx="3"/>
          </p:nvPr>
        </p:nvSpPr>
        <p:spPr>
          <a:xfrm>
            <a:off x="822960" y="6446837"/>
            <a:ext cx="6534573"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it-IT" dirty="0" smtClean="0"/>
              <a:t>"Self-</a:t>
            </a:r>
            <a:r>
              <a:rPr lang="it-IT" dirty="0" err="1" smtClean="0"/>
              <a:t>portrait</a:t>
            </a:r>
            <a:r>
              <a:rPr lang="it-IT" dirty="0" smtClean="0"/>
              <a:t> del Gruppo Tecnico Interregionale per la tutela della salute e sicurezza dei lavoratori"</a:t>
            </a:r>
            <a:endParaRPr lang="it-IT"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pPr defTabSz="271463"/>
            <a:fld id="{82D11C73-AB27-4E32-A733-972A7833CBED}" type="slidenum">
              <a:rPr lang="it-IT" smtClean="0"/>
              <a:pPr defTabSz="271463"/>
              <a:t>‹N›</a:t>
            </a:fld>
            <a:endParaRPr lang="it-IT"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7059721"/>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www.portaleagentifisici.it/" TargetMode="Externa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idx="4294967295"/>
          </p:nvPr>
        </p:nvSpPr>
        <p:spPr>
          <a:xfrm>
            <a:off x="679450" y="330544"/>
            <a:ext cx="7772400" cy="885782"/>
          </a:xfrm>
          <a:prstGeom prst="rect">
            <a:avLst/>
          </a:prstGeom>
        </p:spPr>
        <p:txBody>
          <a:bodyPr>
            <a:normAutofit/>
          </a:bodyPr>
          <a:lstStyle/>
          <a:p>
            <a:pPr marL="1971675" algn="r"/>
            <a:r>
              <a:rPr lang="it-IT" sz="3200" dirty="0" smtClean="0"/>
              <a:t>Gruppo Tecnico Interregionale SSLL</a:t>
            </a:r>
            <a:endParaRPr lang="it-IT" sz="3200" dirty="0"/>
          </a:p>
        </p:txBody>
      </p:sp>
      <p:pic>
        <p:nvPicPr>
          <p:cNvPr id="4" name="Immagine 3"/>
          <p:cNvPicPr>
            <a:picLocks noChangeAspect="1"/>
          </p:cNvPicPr>
          <p:nvPr/>
        </p:nvPicPr>
        <p:blipFill>
          <a:blip r:embed="rId2"/>
          <a:stretch>
            <a:fillRect/>
          </a:stretch>
        </p:blipFill>
        <p:spPr>
          <a:xfrm>
            <a:off x="1002180" y="723518"/>
            <a:ext cx="1247962" cy="704495"/>
          </a:xfrm>
          <a:prstGeom prst="rect">
            <a:avLst/>
          </a:prstGeom>
        </p:spPr>
      </p:pic>
      <p:pic>
        <p:nvPicPr>
          <p:cNvPr id="6" name="Immagine 5"/>
          <p:cNvPicPr>
            <a:picLocks noChangeAspect="1"/>
          </p:cNvPicPr>
          <p:nvPr/>
        </p:nvPicPr>
        <p:blipFill>
          <a:blip r:embed="rId3"/>
          <a:stretch>
            <a:fillRect/>
          </a:stretch>
        </p:blipFill>
        <p:spPr>
          <a:xfrm>
            <a:off x="189126" y="1728114"/>
            <a:ext cx="3304571" cy="4189608"/>
          </a:xfrm>
          <a:prstGeom prst="rect">
            <a:avLst/>
          </a:prstGeom>
        </p:spPr>
      </p:pic>
      <p:sp>
        <p:nvSpPr>
          <p:cNvPr id="7" name="Sottotitolo 2"/>
          <p:cNvSpPr txBox="1">
            <a:spLocks/>
          </p:cNvSpPr>
          <p:nvPr/>
        </p:nvSpPr>
        <p:spPr>
          <a:xfrm>
            <a:off x="3372926" y="3140918"/>
            <a:ext cx="5607164" cy="2776803"/>
          </a:xfrm>
          <a:prstGeom prst="rect">
            <a:avLst/>
          </a:prstGeom>
        </p:spPr>
        <p:txBody>
          <a:bodyPr vert="horz" lIns="91440" tIns="45720" rIns="91440" bIns="45720" rtlCol="0">
            <a:normAutofit fontScale="25000" lnSpcReduction="2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it-IT" sz="11200" b="1" spc="-50" dirty="0">
                <a:solidFill>
                  <a:schemeClr val="tx1">
                    <a:lumMod val="75000"/>
                    <a:lumOff val="25000"/>
                  </a:schemeClr>
                </a:solidFill>
                <a:latin typeface="+mj-lt"/>
                <a:ea typeface="+mj-ea"/>
                <a:cs typeface="+mj-cs"/>
              </a:rPr>
              <a:t>GRUPPI </a:t>
            </a:r>
            <a:r>
              <a:rPr lang="it-IT" sz="11200" b="1" spc="-50" dirty="0" err="1">
                <a:solidFill>
                  <a:schemeClr val="tx1">
                    <a:lumMod val="75000"/>
                    <a:lumOff val="25000"/>
                  </a:schemeClr>
                </a:solidFill>
                <a:latin typeface="+mj-lt"/>
                <a:ea typeface="+mj-ea"/>
                <a:cs typeface="+mj-cs"/>
              </a:rPr>
              <a:t>DI</a:t>
            </a:r>
            <a:r>
              <a:rPr lang="it-IT" sz="11200" b="1" spc="-50" dirty="0">
                <a:solidFill>
                  <a:schemeClr val="tx1">
                    <a:lumMod val="75000"/>
                    <a:lumOff val="25000"/>
                  </a:schemeClr>
                </a:solidFill>
                <a:latin typeface="+mj-lt"/>
                <a:ea typeface="+mj-ea"/>
                <a:cs typeface="+mj-cs"/>
              </a:rPr>
              <a:t> </a:t>
            </a:r>
            <a:r>
              <a:rPr lang="it-IT" sz="11200" b="1" spc="-50" dirty="0" smtClean="0">
                <a:solidFill>
                  <a:schemeClr val="tx1">
                    <a:lumMod val="75000"/>
                    <a:lumOff val="25000"/>
                  </a:schemeClr>
                </a:solidFill>
                <a:latin typeface="+mj-lt"/>
                <a:ea typeface="+mj-ea"/>
                <a:cs typeface="+mj-cs"/>
              </a:rPr>
              <a:t>LAVORO</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lang="it-IT" sz="11200" b="1" spc="-50" dirty="0" smtClean="0">
              <a:solidFill>
                <a:schemeClr val="tx1">
                  <a:lumMod val="75000"/>
                  <a:lumOff val="25000"/>
                </a:schemeClr>
              </a:solidFill>
              <a:latin typeface="+mj-lt"/>
              <a:ea typeface="+mj-ea"/>
              <a:cs typeface="+mj-cs"/>
            </a:endParaRPr>
          </a:p>
          <a:p>
            <a:pPr lvl="0"/>
            <a:r>
              <a:rPr lang="it-IT" sz="9600" spc="-50" dirty="0" smtClean="0">
                <a:solidFill>
                  <a:schemeClr val="tx1">
                    <a:lumMod val="75000"/>
                    <a:lumOff val="25000"/>
                  </a:schemeClr>
                </a:solidFill>
                <a:latin typeface="+mj-lt"/>
                <a:ea typeface="+mj-ea"/>
                <a:cs typeface="+mj-cs"/>
              </a:rPr>
              <a:t>Progetto monitoraggio silice</a:t>
            </a:r>
          </a:p>
          <a:p>
            <a:r>
              <a:rPr lang="it-IT" sz="9600" spc="-50" dirty="0" smtClean="0">
                <a:solidFill>
                  <a:schemeClr val="tx1">
                    <a:lumMod val="75000"/>
                    <a:lumOff val="25000"/>
                  </a:schemeClr>
                </a:solidFill>
                <a:latin typeface="+mj-lt"/>
                <a:ea typeface="+mj-ea"/>
                <a:cs typeface="+mj-cs"/>
              </a:rPr>
              <a:t>Porti</a:t>
            </a:r>
          </a:p>
          <a:p>
            <a:r>
              <a:rPr lang="it-IT" sz="9600" spc="-50" dirty="0" smtClean="0">
                <a:solidFill>
                  <a:schemeClr val="tx1">
                    <a:lumMod val="75000"/>
                    <a:lumOff val="25000"/>
                  </a:schemeClr>
                </a:solidFill>
                <a:latin typeface="+mj-lt"/>
                <a:ea typeface="+mj-ea"/>
                <a:cs typeface="+mj-cs"/>
              </a:rPr>
              <a:t>Sicurezza del lavoro nelle ferrovie</a:t>
            </a:r>
          </a:p>
          <a:p>
            <a:r>
              <a:rPr lang="it-IT" sz="9600" spc="-50" dirty="0" smtClean="0">
                <a:solidFill>
                  <a:schemeClr val="tx1">
                    <a:lumMod val="75000"/>
                    <a:lumOff val="25000"/>
                  </a:schemeClr>
                </a:solidFill>
                <a:latin typeface="+mj-lt"/>
                <a:ea typeface="+mj-ea"/>
                <a:cs typeface="+mj-cs"/>
              </a:rPr>
              <a:t>Agenti fisici</a:t>
            </a:r>
          </a:p>
          <a:p>
            <a:r>
              <a:rPr lang="it-IT" sz="9600" spc="-50" dirty="0" smtClean="0">
                <a:solidFill>
                  <a:schemeClr val="tx1">
                    <a:lumMod val="75000"/>
                    <a:lumOff val="25000"/>
                  </a:schemeClr>
                </a:solidFill>
                <a:latin typeface="+mj-lt"/>
                <a:ea typeface="+mj-ea"/>
                <a:cs typeface="+mj-cs"/>
              </a:rPr>
              <a:t>Macchine e impianti</a:t>
            </a:r>
            <a:endParaRPr lang="it-IT" sz="9600" spc="-50" dirty="0">
              <a:solidFill>
                <a:schemeClr val="tx1">
                  <a:lumMod val="75000"/>
                  <a:lumOff val="25000"/>
                </a:schemeClr>
              </a:solidFill>
              <a:latin typeface="+mj-lt"/>
              <a:ea typeface="+mj-ea"/>
              <a:cs typeface="+mj-cs"/>
            </a:endParaRPr>
          </a:p>
        </p:txBody>
      </p:sp>
    </p:spTree>
    <p:extLst>
      <p:ext uri="{BB962C8B-B14F-4D97-AF65-F5344CB8AC3E}">
        <p14:creationId xmlns:p14="http://schemas.microsoft.com/office/powerpoint/2010/main" val="24723641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167440" y="23496"/>
            <a:ext cx="1247962" cy="704495"/>
          </a:xfrm>
          <a:prstGeom prst="rect">
            <a:avLst/>
          </a:prstGeom>
        </p:spPr>
      </p:pic>
      <p:sp>
        <p:nvSpPr>
          <p:cNvPr id="4" name="Titolo 1"/>
          <p:cNvSpPr txBox="1">
            <a:spLocks/>
          </p:cNvSpPr>
          <p:nvPr/>
        </p:nvSpPr>
        <p:spPr>
          <a:xfrm>
            <a:off x="1906445" y="32122"/>
            <a:ext cx="6514224" cy="657094"/>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r"/>
            <a:r>
              <a:rPr lang="it-IT" sz="2400" dirty="0" smtClean="0"/>
              <a:t>Gruppo Tecnico Interregionale </a:t>
            </a:r>
          </a:p>
          <a:p>
            <a:pPr algn="r"/>
            <a:r>
              <a:rPr lang="it-IT" sz="2400" b="1" dirty="0" smtClean="0"/>
              <a:t>Porti</a:t>
            </a:r>
            <a:endParaRPr lang="it-IT" sz="2400" b="1" dirty="0"/>
          </a:p>
        </p:txBody>
      </p:sp>
      <p:grpSp>
        <p:nvGrpSpPr>
          <p:cNvPr id="2" name="Gruppo 17"/>
          <p:cNvGrpSpPr/>
          <p:nvPr/>
        </p:nvGrpSpPr>
        <p:grpSpPr>
          <a:xfrm>
            <a:off x="116828" y="611957"/>
            <a:ext cx="7785404" cy="560880"/>
            <a:chOff x="304800" y="3563072"/>
            <a:chExt cx="4267200" cy="560880"/>
          </a:xfrm>
          <a:solidFill>
            <a:schemeClr val="accent5">
              <a:lumMod val="60000"/>
              <a:lumOff val="40000"/>
            </a:schemeClr>
          </a:solidFill>
        </p:grpSpPr>
        <p:sp>
          <p:nvSpPr>
            <p:cNvPr id="19" name="Rettangolo arrotondato 18"/>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ttangolo 19"/>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tx1">
                      <a:lumMod val="75000"/>
                      <a:lumOff val="25000"/>
                    </a:schemeClr>
                  </a:solidFill>
                  <a:latin typeface="+mj-lt"/>
                  <a:ea typeface="+mj-ea"/>
                  <a:cs typeface="+mj-cs"/>
                </a:rPr>
                <a:t>Competenze/attuazioni tecniche</a:t>
              </a:r>
              <a:endParaRPr lang="it-IT" sz="2000" kern="1200" spc="-50" dirty="0">
                <a:solidFill>
                  <a:schemeClr val="tx1">
                    <a:lumMod val="75000"/>
                    <a:lumOff val="25000"/>
                  </a:schemeClr>
                </a:solidFill>
                <a:latin typeface="+mj-lt"/>
                <a:ea typeface="+mj-ea"/>
                <a:cs typeface="+mj-cs"/>
              </a:endParaRPr>
            </a:p>
          </p:txBody>
        </p:sp>
      </p:grpSp>
      <p:sp>
        <p:nvSpPr>
          <p:cNvPr id="21" name="Rettangolo 20"/>
          <p:cNvSpPr/>
          <p:nvPr/>
        </p:nvSpPr>
        <p:spPr>
          <a:xfrm>
            <a:off x="159031" y="1128406"/>
            <a:ext cx="8896901" cy="5216813"/>
          </a:xfrm>
          <a:prstGeom prst="rect">
            <a:avLst/>
          </a:prstGeom>
          <a:ln w="19050">
            <a:solidFill>
              <a:schemeClr val="accent5">
                <a:lumMod val="60000"/>
                <a:lumOff val="40000"/>
              </a:schemeClr>
            </a:solidFill>
          </a:ln>
        </p:spPr>
        <p:txBody>
          <a:bodyPr wrap="square">
            <a:spAutoFit/>
          </a:bodyPr>
          <a:lstStyle/>
          <a:p>
            <a:pPr algn="just"/>
            <a:r>
              <a:rPr lang="it-IT" dirty="0" smtClean="0"/>
              <a:t>Le competenze  dei Servizi:</a:t>
            </a:r>
          </a:p>
          <a:p>
            <a:pPr algn="just"/>
            <a:endParaRPr lang="it-IT" dirty="0" smtClean="0"/>
          </a:p>
          <a:p>
            <a:pPr algn="just">
              <a:lnSpc>
                <a:spcPct val="150000"/>
              </a:lnSpc>
              <a:buFont typeface="Wingdings" pitchFamily="2" charset="2"/>
              <a:buChar char="ü"/>
            </a:pPr>
            <a:r>
              <a:rPr lang="it-IT" dirty="0" smtClean="0"/>
              <a:t>Inchieste infortuni</a:t>
            </a:r>
          </a:p>
          <a:p>
            <a:pPr algn="just">
              <a:lnSpc>
                <a:spcPct val="150000"/>
              </a:lnSpc>
              <a:buFont typeface="Wingdings" pitchFamily="2" charset="2"/>
              <a:buChar char="ü"/>
            </a:pPr>
            <a:r>
              <a:rPr lang="it-IT" dirty="0" smtClean="0"/>
              <a:t>Vigilanza nelle Costruzioni navali, nelle Riparazioni navali, nelle Operazioni Portuali, Navi</a:t>
            </a:r>
          </a:p>
          <a:p>
            <a:pPr algn="just">
              <a:lnSpc>
                <a:spcPct val="150000"/>
              </a:lnSpc>
              <a:buFont typeface="Wingdings" pitchFamily="2" charset="2"/>
              <a:buChar char="ü"/>
            </a:pPr>
            <a:r>
              <a:rPr lang="it-IT" dirty="0" smtClean="0"/>
              <a:t>Nulla Osta Piani di bonifica Amianto sulle navi e nelle strutture portuali</a:t>
            </a:r>
          </a:p>
          <a:p>
            <a:pPr algn="just">
              <a:lnSpc>
                <a:spcPct val="150000"/>
              </a:lnSpc>
              <a:buFont typeface="Wingdings" pitchFamily="2" charset="2"/>
              <a:buChar char="ü"/>
            </a:pPr>
            <a:r>
              <a:rPr lang="it-IT" dirty="0" smtClean="0"/>
              <a:t>Pareri sui Lavori con uso di  fiamma nelle Riparazioni navali</a:t>
            </a:r>
          </a:p>
          <a:p>
            <a:pPr algn="just">
              <a:lnSpc>
                <a:spcPct val="150000"/>
              </a:lnSpc>
              <a:buFont typeface="Wingdings" pitchFamily="2" charset="2"/>
              <a:buChar char="ü"/>
            </a:pPr>
            <a:r>
              <a:rPr lang="it-IT" dirty="0" smtClean="0"/>
              <a:t>Uso e Manutenzione Attrezzature di Sollevamento e Trasporto</a:t>
            </a:r>
          </a:p>
          <a:p>
            <a:pPr algn="just">
              <a:lnSpc>
                <a:spcPct val="150000"/>
              </a:lnSpc>
              <a:buFont typeface="Wingdings" pitchFamily="2" charset="2"/>
              <a:buChar char="ü"/>
            </a:pPr>
            <a:r>
              <a:rPr lang="it-IT" dirty="0" smtClean="0"/>
              <a:t>Parchi Merci Pericolose, Emergenze chimiche nei Terminal e sulle navi, REACH/CLP</a:t>
            </a:r>
          </a:p>
          <a:p>
            <a:pPr algn="just">
              <a:lnSpc>
                <a:spcPct val="150000"/>
              </a:lnSpc>
              <a:buFont typeface="Wingdings" pitchFamily="2" charset="2"/>
              <a:buChar char="ü"/>
            </a:pPr>
            <a:r>
              <a:rPr lang="it-IT" dirty="0" smtClean="0"/>
              <a:t>Fumigazioni, Sabbiature e Verniciature sulle navi in bacino e nei contenitori</a:t>
            </a:r>
          </a:p>
          <a:p>
            <a:pPr algn="just">
              <a:lnSpc>
                <a:spcPct val="150000"/>
              </a:lnSpc>
              <a:buFont typeface="Wingdings" pitchFamily="2" charset="2"/>
              <a:buChar char="ü"/>
            </a:pPr>
            <a:r>
              <a:rPr lang="it-IT" dirty="0" smtClean="0"/>
              <a:t>Edilizia portuale</a:t>
            </a:r>
          </a:p>
          <a:p>
            <a:pPr algn="just">
              <a:lnSpc>
                <a:spcPct val="150000"/>
              </a:lnSpc>
              <a:buFont typeface="Wingdings" pitchFamily="2" charset="2"/>
              <a:buChar char="ü"/>
            </a:pPr>
            <a:r>
              <a:rPr lang="it-IT" dirty="0" smtClean="0"/>
              <a:t>Sorgenti Orfane e Controlli Radiometrici  di rottami e semilavorati metallici</a:t>
            </a:r>
          </a:p>
          <a:p>
            <a:pPr algn="just">
              <a:lnSpc>
                <a:spcPct val="150000"/>
              </a:lnSpc>
              <a:buFont typeface="Wingdings" pitchFamily="2" charset="2"/>
              <a:buChar char="ü"/>
            </a:pPr>
            <a:r>
              <a:rPr lang="it-IT" dirty="0" smtClean="0"/>
              <a:t>Sorveglianza sanitaria marittimi tra SASN e Medici Competenti</a:t>
            </a:r>
          </a:p>
          <a:p>
            <a:pPr algn="just">
              <a:lnSpc>
                <a:spcPct val="150000"/>
              </a:lnSpc>
              <a:buFont typeface="Wingdings" pitchFamily="2" charset="2"/>
              <a:buChar char="ü"/>
            </a:pPr>
            <a:r>
              <a:rPr lang="it-IT" dirty="0" smtClean="0"/>
              <a:t>Emergenze portuali, condizioni meteomarine</a:t>
            </a:r>
          </a:p>
        </p:txBody>
      </p:sp>
    </p:spTree>
    <p:extLst>
      <p:ext uri="{BB962C8B-B14F-4D97-AF65-F5344CB8AC3E}">
        <p14:creationId xmlns:p14="http://schemas.microsoft.com/office/powerpoint/2010/main" val="4772581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167440" y="23496"/>
            <a:ext cx="1247962" cy="704495"/>
          </a:xfrm>
          <a:prstGeom prst="rect">
            <a:avLst/>
          </a:prstGeom>
        </p:spPr>
      </p:pic>
      <p:sp>
        <p:nvSpPr>
          <p:cNvPr id="4" name="Titolo 1"/>
          <p:cNvSpPr txBox="1">
            <a:spLocks/>
          </p:cNvSpPr>
          <p:nvPr/>
        </p:nvSpPr>
        <p:spPr>
          <a:xfrm>
            <a:off x="1906445" y="32122"/>
            <a:ext cx="6514224" cy="657094"/>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r"/>
            <a:r>
              <a:rPr lang="it-IT" sz="2400" dirty="0" smtClean="0"/>
              <a:t>Gruppo Tecnico Interregionale </a:t>
            </a:r>
          </a:p>
          <a:p>
            <a:pPr algn="r"/>
            <a:r>
              <a:rPr lang="it-IT" sz="2400" b="1" dirty="0" smtClean="0"/>
              <a:t>Porti</a:t>
            </a:r>
            <a:endParaRPr lang="it-IT" sz="2400" b="1" dirty="0"/>
          </a:p>
        </p:txBody>
      </p:sp>
      <p:grpSp>
        <p:nvGrpSpPr>
          <p:cNvPr id="5" name="Gruppo 14"/>
          <p:cNvGrpSpPr/>
          <p:nvPr/>
        </p:nvGrpSpPr>
        <p:grpSpPr>
          <a:xfrm>
            <a:off x="166782" y="727991"/>
            <a:ext cx="7785404" cy="560880"/>
            <a:chOff x="304800" y="3563072"/>
            <a:chExt cx="4267200" cy="560880"/>
          </a:xfrm>
          <a:solidFill>
            <a:schemeClr val="accent5">
              <a:lumMod val="40000"/>
              <a:lumOff val="60000"/>
            </a:schemeClr>
          </a:solidFill>
        </p:grpSpPr>
        <p:sp>
          <p:nvSpPr>
            <p:cNvPr id="13" name="Rettangolo arrotondato 12"/>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ettangolo 13"/>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tx1">
                      <a:lumMod val="75000"/>
                      <a:lumOff val="25000"/>
                    </a:schemeClr>
                  </a:solidFill>
                  <a:latin typeface="+mj-lt"/>
                  <a:ea typeface="+mj-ea"/>
                  <a:cs typeface="+mj-cs"/>
                </a:rPr>
                <a:t>Punti di forza/Lavori in corso</a:t>
              </a:r>
              <a:endParaRPr lang="it-IT" sz="2000" kern="1200" spc="-50" dirty="0">
                <a:solidFill>
                  <a:schemeClr val="tx1">
                    <a:lumMod val="75000"/>
                    <a:lumOff val="25000"/>
                  </a:schemeClr>
                </a:solidFill>
                <a:latin typeface="+mj-lt"/>
                <a:ea typeface="+mj-ea"/>
                <a:cs typeface="+mj-cs"/>
              </a:endParaRPr>
            </a:p>
          </p:txBody>
        </p:sp>
      </p:grpSp>
      <p:sp>
        <p:nvSpPr>
          <p:cNvPr id="15" name="Rettangolo 14"/>
          <p:cNvSpPr/>
          <p:nvPr/>
        </p:nvSpPr>
        <p:spPr>
          <a:xfrm>
            <a:off x="81888" y="1337465"/>
            <a:ext cx="8896901" cy="4801314"/>
          </a:xfrm>
          <a:prstGeom prst="rect">
            <a:avLst/>
          </a:prstGeom>
          <a:ln w="19050">
            <a:solidFill>
              <a:schemeClr val="accent5">
                <a:lumMod val="60000"/>
                <a:lumOff val="40000"/>
              </a:schemeClr>
            </a:solidFill>
          </a:ln>
        </p:spPr>
        <p:txBody>
          <a:bodyPr wrap="square">
            <a:spAutoFit/>
          </a:bodyPr>
          <a:lstStyle/>
          <a:p>
            <a:pPr marL="381000" indent="-381000" algn="just">
              <a:buClr>
                <a:schemeClr val="tx1"/>
              </a:buClr>
            </a:pPr>
            <a:r>
              <a:rPr lang="it-IT" dirty="0" smtClean="0"/>
              <a:t>Tra i </a:t>
            </a:r>
            <a:r>
              <a:rPr lang="it-IT" b="1" dirty="0" smtClean="0"/>
              <a:t>punti di forza</a:t>
            </a:r>
            <a:r>
              <a:rPr lang="it-IT" dirty="0" smtClean="0"/>
              <a:t>:</a:t>
            </a:r>
          </a:p>
          <a:p>
            <a:pPr marL="285750" indent="-285750" algn="just">
              <a:buClr>
                <a:schemeClr val="tx1"/>
              </a:buClr>
              <a:buFont typeface="Wingdings" panose="05000000000000000000" pitchFamily="2" charset="2"/>
              <a:buChar char="ü"/>
            </a:pPr>
            <a:r>
              <a:rPr lang="it-IT" b="1" dirty="0" err="1" smtClean="0"/>
              <a:t>Portualità</a:t>
            </a:r>
            <a:r>
              <a:rPr lang="it-IT" b="1" dirty="0" smtClean="0"/>
              <a:t> e navigazione, settori strategici per l’economia italiana e ad alto rischio SSL </a:t>
            </a:r>
          </a:p>
          <a:p>
            <a:pPr algn="just">
              <a:buFont typeface="Wingdings" pitchFamily="2" charset="2"/>
              <a:buChar char="ü"/>
            </a:pPr>
            <a:r>
              <a:rPr lang="it-IT" dirty="0" smtClean="0"/>
              <a:t>Attiva partecipazione dei lavoratori, RLS e RLST</a:t>
            </a:r>
          </a:p>
          <a:p>
            <a:pPr algn="just">
              <a:buFont typeface="Wingdings" pitchFamily="2" charset="2"/>
              <a:buChar char="ü"/>
            </a:pPr>
            <a:r>
              <a:rPr lang="it-IT" dirty="0" smtClean="0"/>
              <a:t>Attiva presenza Istituzionale, </a:t>
            </a:r>
            <a:r>
              <a:rPr lang="it-IT" dirty="0" err="1" smtClean="0"/>
              <a:t>AdSP</a:t>
            </a:r>
            <a:r>
              <a:rPr lang="it-IT" dirty="0" smtClean="0"/>
              <a:t>, CP, VVF, USMAF, ITL, INAIL, etc.</a:t>
            </a:r>
          </a:p>
          <a:p>
            <a:pPr algn="just">
              <a:buFont typeface="Wingdings" pitchFamily="2" charset="2"/>
              <a:buChar char="ü"/>
            </a:pPr>
            <a:r>
              <a:rPr lang="it-IT" dirty="0" smtClean="0"/>
              <a:t>Conoscenze specialistiche esclusive delle ASL per la tutela della salute e sicurezza dei lavoratori a terra e in mare</a:t>
            </a:r>
          </a:p>
          <a:p>
            <a:pPr algn="just">
              <a:buFont typeface="Wingdings" pitchFamily="2" charset="2"/>
              <a:buChar char="ü"/>
            </a:pPr>
            <a:r>
              <a:rPr lang="it-IT" dirty="0" smtClean="0"/>
              <a:t>Attiva e intensa interrelazione tra tutte le parti istituzionali e sociali</a:t>
            </a:r>
          </a:p>
          <a:p>
            <a:pPr algn="just">
              <a:buFont typeface="Wingdings" pitchFamily="2" charset="2"/>
              <a:buChar char="ü"/>
            </a:pPr>
            <a:r>
              <a:rPr lang="it-IT" dirty="0" smtClean="0"/>
              <a:t>Quadro normativo specifico, nazionale e internazionale</a:t>
            </a:r>
          </a:p>
          <a:p>
            <a:pPr marL="381000" indent="-381000" algn="just">
              <a:buClr>
                <a:schemeClr val="tx1"/>
              </a:buClr>
            </a:pPr>
            <a:endParaRPr lang="it-IT" dirty="0" smtClean="0"/>
          </a:p>
          <a:p>
            <a:pPr marL="381000" indent="-381000" algn="just">
              <a:buClr>
                <a:schemeClr val="tx1"/>
              </a:buClr>
            </a:pPr>
            <a:r>
              <a:rPr lang="it-IT" dirty="0" smtClean="0"/>
              <a:t>I </a:t>
            </a:r>
            <a:r>
              <a:rPr lang="it-IT" b="1" dirty="0" smtClean="0"/>
              <a:t>lavori in corso</a:t>
            </a:r>
            <a:r>
              <a:rPr lang="it-IT" dirty="0" smtClean="0"/>
              <a:t>:</a:t>
            </a:r>
          </a:p>
          <a:p>
            <a:pPr>
              <a:buFont typeface="Wingdings" pitchFamily="2" charset="2"/>
              <a:buChar char="ü"/>
            </a:pPr>
            <a:r>
              <a:rPr lang="it-IT" dirty="0" smtClean="0">
                <a:solidFill>
                  <a:sysClr val="windowText" lastClr="000000"/>
                </a:solidFill>
              </a:rPr>
              <a:t>Avvio attività del Gruppo Interregionale Porti</a:t>
            </a:r>
          </a:p>
          <a:p>
            <a:pPr>
              <a:buFont typeface="Wingdings" pitchFamily="2" charset="2"/>
              <a:buChar char="ü"/>
            </a:pPr>
            <a:r>
              <a:rPr lang="it-IT" dirty="0" smtClean="0">
                <a:solidFill>
                  <a:srgbClr val="000000"/>
                </a:solidFill>
                <a:latin typeface="Calibri" panose="020F0502020204030204" pitchFamily="34" charset="0"/>
                <a:ea typeface="Calibri" panose="020F0502020204030204" pitchFamily="34" charset="0"/>
                <a:cs typeface="Calibri" panose="020F0502020204030204" pitchFamily="34" charset="0"/>
              </a:rPr>
              <a:t>Attuazione Piani Regionali di Prevenzione</a:t>
            </a:r>
          </a:p>
          <a:p>
            <a:pPr>
              <a:buFont typeface="Wingdings" pitchFamily="2" charset="2"/>
              <a:buChar char="ü"/>
            </a:pPr>
            <a:r>
              <a:rPr lang="it-IT" dirty="0" smtClean="0">
                <a:solidFill>
                  <a:srgbClr val="000000"/>
                </a:solidFill>
                <a:latin typeface="Calibri" panose="020F0502020204030204" pitchFamily="34" charset="0"/>
                <a:ea typeface="Calibri" panose="020F0502020204030204" pitchFamily="34" charset="0"/>
                <a:cs typeface="Calibri" panose="020F0502020204030204" pitchFamily="34" charset="0"/>
              </a:rPr>
              <a:t>Attuazione Protocolli Regionali sui Porti</a:t>
            </a:r>
          </a:p>
          <a:p>
            <a:pPr lvl="0">
              <a:buFont typeface="Wingdings" pitchFamily="2" charset="2"/>
              <a:buChar char="ü"/>
            </a:pPr>
            <a:r>
              <a:rPr lang="it-IT" dirty="0" smtClean="0"/>
              <a:t>Revisione e aggiornamento della normativa vigente</a:t>
            </a:r>
            <a:endParaRPr lang="it-IT"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buFont typeface="Wingdings" pitchFamily="2" charset="2"/>
              <a:buChar char="ü"/>
            </a:pPr>
            <a:r>
              <a:rPr lang="it-IT" dirty="0" smtClean="0">
                <a:solidFill>
                  <a:srgbClr val="000000"/>
                </a:solidFill>
                <a:latin typeface="Calibri" panose="020F0502020204030204" pitchFamily="34" charset="0"/>
                <a:ea typeface="Calibri" panose="020F0502020204030204" pitchFamily="34" charset="0"/>
                <a:cs typeface="Calibri" panose="020F0502020204030204" pitchFamily="34" charset="0"/>
              </a:rPr>
              <a:t>Piani Mirati di Prevenzione</a:t>
            </a:r>
          </a:p>
          <a:p>
            <a:pPr>
              <a:buFont typeface="Wingdings" pitchFamily="2" charset="2"/>
              <a:buChar char="ü"/>
            </a:pPr>
            <a:r>
              <a:rPr lang="it-IT" dirty="0" smtClean="0">
                <a:solidFill>
                  <a:srgbClr val="000000"/>
                </a:solidFill>
                <a:latin typeface="Calibri" panose="020F0502020204030204" pitchFamily="34" charset="0"/>
                <a:ea typeface="Calibri" panose="020F0502020204030204" pitchFamily="34" charset="0"/>
                <a:cs typeface="Calibri" panose="020F0502020204030204" pitchFamily="34" charset="0"/>
              </a:rPr>
              <a:t>Approfondimenti su Ergonomia e Organizzazione del Lavoro</a:t>
            </a:r>
          </a:p>
          <a:p>
            <a:pPr>
              <a:buFont typeface="Wingdings" pitchFamily="2" charset="2"/>
              <a:buChar char="ü"/>
            </a:pPr>
            <a:r>
              <a:rPr lang="it-IT" dirty="0" smtClean="0">
                <a:solidFill>
                  <a:srgbClr val="000000"/>
                </a:solidFill>
                <a:latin typeface="Calibri" panose="020F0502020204030204" pitchFamily="34" charset="0"/>
                <a:ea typeface="Calibri" panose="020F0502020204030204" pitchFamily="34" charset="0"/>
                <a:cs typeface="Calibri" panose="020F0502020204030204" pitchFamily="34" charset="0"/>
              </a:rPr>
              <a:t>Approfondimenti su Responsabilità Sociale delle Imprese nei porti</a:t>
            </a:r>
            <a:endParaRPr lang="it-IT" dirty="0" smtClean="0"/>
          </a:p>
        </p:txBody>
      </p:sp>
    </p:spTree>
    <p:extLst>
      <p:ext uri="{BB962C8B-B14F-4D97-AF65-F5344CB8AC3E}">
        <p14:creationId xmlns:p14="http://schemas.microsoft.com/office/powerpoint/2010/main" val="4772581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167440" y="23496"/>
            <a:ext cx="1247962" cy="704495"/>
          </a:xfrm>
          <a:prstGeom prst="rect">
            <a:avLst/>
          </a:prstGeom>
        </p:spPr>
      </p:pic>
      <p:sp>
        <p:nvSpPr>
          <p:cNvPr id="4" name="Titolo 1"/>
          <p:cNvSpPr txBox="1">
            <a:spLocks/>
          </p:cNvSpPr>
          <p:nvPr/>
        </p:nvSpPr>
        <p:spPr>
          <a:xfrm>
            <a:off x="1906445" y="32122"/>
            <a:ext cx="6514224" cy="657094"/>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r"/>
            <a:r>
              <a:rPr lang="it-IT" sz="2400" dirty="0" smtClean="0"/>
              <a:t>Gruppo Tecnico Interregionale </a:t>
            </a:r>
          </a:p>
          <a:p>
            <a:pPr algn="r"/>
            <a:r>
              <a:rPr lang="it-IT" sz="2400" b="1" dirty="0" smtClean="0"/>
              <a:t>Progetto Monitoraggio Silice</a:t>
            </a:r>
            <a:endParaRPr lang="it-IT" sz="2400" b="1" dirty="0"/>
          </a:p>
        </p:txBody>
      </p:sp>
      <p:grpSp>
        <p:nvGrpSpPr>
          <p:cNvPr id="2" name="Gruppo 6"/>
          <p:cNvGrpSpPr/>
          <p:nvPr/>
        </p:nvGrpSpPr>
        <p:grpSpPr>
          <a:xfrm>
            <a:off x="109078" y="836541"/>
            <a:ext cx="7785404" cy="560880"/>
            <a:chOff x="304800" y="3563072"/>
            <a:chExt cx="4267200" cy="560880"/>
          </a:xfrm>
          <a:solidFill>
            <a:schemeClr val="accent5">
              <a:lumMod val="75000"/>
            </a:schemeClr>
          </a:solidFill>
        </p:grpSpPr>
        <p:sp>
          <p:nvSpPr>
            <p:cNvPr id="8" name="Rettangolo arrotondato 7"/>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ettangolo 8"/>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bg1"/>
                  </a:solidFill>
                  <a:latin typeface="+mj-lt"/>
                  <a:ea typeface="+mj-ea"/>
                  <a:cs typeface="+mj-cs"/>
                </a:rPr>
                <a:t>OBIETTIVI SPECIFICI di rilievo in relazione ai bisogni di prevenzione</a:t>
              </a:r>
              <a:endParaRPr lang="it-IT" sz="2000" kern="1200" spc="-50" dirty="0">
                <a:solidFill>
                  <a:schemeClr val="bg1"/>
                </a:solidFill>
                <a:latin typeface="+mj-lt"/>
                <a:ea typeface="+mj-ea"/>
                <a:cs typeface="+mj-cs"/>
              </a:endParaRPr>
            </a:p>
          </p:txBody>
        </p:sp>
      </p:grpSp>
      <p:sp>
        <p:nvSpPr>
          <p:cNvPr id="18" name="Rettangolo 17"/>
          <p:cNvSpPr/>
          <p:nvPr/>
        </p:nvSpPr>
        <p:spPr>
          <a:xfrm>
            <a:off x="166782" y="1510898"/>
            <a:ext cx="8885441" cy="4247317"/>
          </a:xfrm>
          <a:prstGeom prst="rect">
            <a:avLst/>
          </a:prstGeom>
          <a:ln w="19050">
            <a:solidFill>
              <a:schemeClr val="accent5">
                <a:lumMod val="75000"/>
              </a:schemeClr>
            </a:solidFill>
          </a:ln>
        </p:spPr>
        <p:txBody>
          <a:bodyPr wrap="square">
            <a:spAutoFit/>
          </a:bodyPr>
          <a:lstStyle/>
          <a:p>
            <a:pPr algn="just">
              <a:buFont typeface="Wingdings" pitchFamily="2" charset="2"/>
              <a:buChar char="ü"/>
            </a:pPr>
            <a:r>
              <a:rPr lang="it-IT" dirty="0" smtClean="0"/>
              <a:t>Realizzare l’aggiornamento e la diffusione fra gli operatori della prevenzione delle Linee Guida NIS su campionamento, analisi della silice ed inquadramento normativo</a:t>
            </a:r>
          </a:p>
          <a:p>
            <a:pPr algn="just"/>
            <a:endParaRPr lang="it-IT" dirty="0" smtClean="0"/>
          </a:p>
          <a:p>
            <a:pPr algn="just">
              <a:buFont typeface="Wingdings" pitchFamily="2" charset="2"/>
              <a:buChar char="ü"/>
            </a:pPr>
            <a:r>
              <a:rPr lang="it-IT" dirty="0" smtClean="0"/>
              <a:t>Assecondare l’aggiornamento continuo ed approdare alla validazione nazionale delle buone prassi NIS già realizzate per i comparti ceramica, edilizia, fonderie, estrazione e lavorazione lapidei</a:t>
            </a:r>
          </a:p>
          <a:p>
            <a:pPr algn="just"/>
            <a:endParaRPr lang="it-IT" dirty="0" smtClean="0"/>
          </a:p>
          <a:p>
            <a:pPr algn="just">
              <a:buFont typeface="Wingdings" pitchFamily="2" charset="2"/>
              <a:buChar char="ü"/>
            </a:pPr>
            <a:r>
              <a:rPr lang="it-IT" dirty="0" smtClean="0"/>
              <a:t>Estendere gli interventi di controllo e incentivare programmi di monitoraggio delle esposizioni a silice verso l’implementazione di una banca dati nazionale, utilizzando l’applicativo già sviluppato da CONTARP-INAIL, per costruire uno strumento per la valutazione e gestione del rischio che sia disponibile per aziende, lavoratori ed operatoti della prevenzione</a:t>
            </a:r>
          </a:p>
          <a:p>
            <a:pPr algn="just"/>
            <a:endParaRPr lang="it-IT" dirty="0" smtClean="0"/>
          </a:p>
          <a:p>
            <a:pPr algn="just">
              <a:buFont typeface="Wingdings" pitchFamily="2" charset="2"/>
              <a:buChar char="ü"/>
            </a:pPr>
            <a:r>
              <a:rPr lang="it-IT" dirty="0" smtClean="0"/>
              <a:t>Attuare la ricerca attiva delle patologie correlate alla silice valorizzando le esperienze già realizzate e identificando nuove proposte di lavoro </a:t>
            </a:r>
          </a:p>
        </p:txBody>
      </p:sp>
    </p:spTree>
    <p:extLst>
      <p:ext uri="{BB962C8B-B14F-4D97-AF65-F5344CB8AC3E}">
        <p14:creationId xmlns:p14="http://schemas.microsoft.com/office/powerpoint/2010/main" val="4772581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167440" y="23496"/>
            <a:ext cx="1247962" cy="704495"/>
          </a:xfrm>
          <a:prstGeom prst="rect">
            <a:avLst/>
          </a:prstGeom>
        </p:spPr>
      </p:pic>
      <p:sp>
        <p:nvSpPr>
          <p:cNvPr id="4" name="Titolo 1"/>
          <p:cNvSpPr txBox="1">
            <a:spLocks/>
          </p:cNvSpPr>
          <p:nvPr/>
        </p:nvSpPr>
        <p:spPr>
          <a:xfrm>
            <a:off x="1906445" y="32122"/>
            <a:ext cx="6514224" cy="657094"/>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r"/>
            <a:r>
              <a:rPr lang="it-IT" sz="2400" dirty="0" smtClean="0"/>
              <a:t>Gruppo Tecnico Interregionale </a:t>
            </a:r>
          </a:p>
          <a:p>
            <a:pPr algn="r"/>
            <a:r>
              <a:rPr lang="it-IT" sz="2400" b="1" dirty="0" smtClean="0"/>
              <a:t>Progetto Monitoraggio Silice</a:t>
            </a:r>
            <a:endParaRPr lang="it-IT" sz="2400" b="1" dirty="0"/>
          </a:p>
        </p:txBody>
      </p:sp>
      <p:grpSp>
        <p:nvGrpSpPr>
          <p:cNvPr id="2" name="Gruppo 14"/>
          <p:cNvGrpSpPr/>
          <p:nvPr/>
        </p:nvGrpSpPr>
        <p:grpSpPr>
          <a:xfrm>
            <a:off x="166782" y="796231"/>
            <a:ext cx="7785404" cy="560880"/>
            <a:chOff x="304800" y="3563072"/>
            <a:chExt cx="4267200" cy="560880"/>
          </a:xfrm>
          <a:solidFill>
            <a:schemeClr val="accent5">
              <a:lumMod val="40000"/>
              <a:lumOff val="60000"/>
            </a:schemeClr>
          </a:solidFill>
        </p:grpSpPr>
        <p:sp>
          <p:nvSpPr>
            <p:cNvPr id="13" name="Rettangolo arrotondato 12"/>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ettangolo 13"/>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tx1">
                      <a:lumMod val="75000"/>
                      <a:lumOff val="25000"/>
                    </a:schemeClr>
                  </a:solidFill>
                  <a:latin typeface="+mj-lt"/>
                  <a:ea typeface="+mj-ea"/>
                  <a:cs typeface="+mj-cs"/>
                </a:rPr>
                <a:t>Punti di forza/Lavori in corso</a:t>
              </a:r>
              <a:endParaRPr lang="it-IT" sz="2000" kern="1200" spc="-50" dirty="0">
                <a:solidFill>
                  <a:schemeClr val="tx1">
                    <a:lumMod val="75000"/>
                    <a:lumOff val="25000"/>
                  </a:schemeClr>
                </a:solidFill>
                <a:latin typeface="+mj-lt"/>
                <a:ea typeface="+mj-ea"/>
                <a:cs typeface="+mj-cs"/>
              </a:endParaRPr>
            </a:p>
          </p:txBody>
        </p:sp>
      </p:grpSp>
      <p:sp>
        <p:nvSpPr>
          <p:cNvPr id="15" name="Rettangolo 14"/>
          <p:cNvSpPr/>
          <p:nvPr/>
        </p:nvSpPr>
        <p:spPr>
          <a:xfrm>
            <a:off x="81888" y="1569481"/>
            <a:ext cx="8896901" cy="4524315"/>
          </a:xfrm>
          <a:prstGeom prst="rect">
            <a:avLst/>
          </a:prstGeom>
          <a:ln w="19050">
            <a:solidFill>
              <a:schemeClr val="accent5">
                <a:lumMod val="60000"/>
                <a:lumOff val="40000"/>
              </a:schemeClr>
            </a:solidFill>
          </a:ln>
        </p:spPr>
        <p:txBody>
          <a:bodyPr wrap="square">
            <a:spAutoFit/>
          </a:bodyPr>
          <a:lstStyle/>
          <a:p>
            <a:pPr marL="381000" indent="-381000" algn="just">
              <a:buClr>
                <a:schemeClr val="tx1"/>
              </a:buClr>
            </a:pPr>
            <a:r>
              <a:rPr lang="it-IT" dirty="0" smtClean="0"/>
              <a:t>Tra i </a:t>
            </a:r>
            <a:r>
              <a:rPr lang="it-IT" b="1" dirty="0" smtClean="0"/>
              <a:t>punti di forza</a:t>
            </a:r>
            <a:r>
              <a:rPr lang="it-IT" dirty="0" smtClean="0"/>
              <a:t>:</a:t>
            </a:r>
          </a:p>
          <a:p>
            <a:pPr marL="381000" indent="-381000" algn="just">
              <a:buClr>
                <a:schemeClr val="tx1"/>
              </a:buClr>
            </a:pPr>
            <a:endParaRPr lang="it-IT" dirty="0" smtClean="0"/>
          </a:p>
          <a:p>
            <a:pPr marL="381000" indent="-381000" algn="just">
              <a:buClr>
                <a:schemeClr val="tx1"/>
              </a:buClr>
              <a:buFont typeface="Wingdings" pitchFamily="2" charset="2"/>
              <a:buChar char="ü"/>
            </a:pPr>
            <a:r>
              <a:rPr lang="it-IT" dirty="0" smtClean="0"/>
              <a:t>L’esperienza di quasi 20 anni di lavoro del Network Italiano Silice e la disponibilità di documentazione tecnica (Linee Guida) e di indicazioni di prevenzione (Buone Prassi) già sperimentate e condivise</a:t>
            </a:r>
          </a:p>
          <a:p>
            <a:pPr marL="381000" indent="-381000" algn="just">
              <a:buClr>
                <a:schemeClr val="tx1"/>
              </a:buClr>
            </a:pPr>
            <a:endParaRPr lang="it-IT" dirty="0" smtClean="0"/>
          </a:p>
          <a:p>
            <a:pPr marL="381000" indent="-381000" algn="just">
              <a:buClr>
                <a:schemeClr val="tx1"/>
              </a:buClr>
              <a:buFont typeface="Wingdings" pitchFamily="2" charset="2"/>
              <a:buChar char="ü"/>
            </a:pPr>
            <a:r>
              <a:rPr lang="it-IT" dirty="0" smtClean="0"/>
              <a:t>L’ampliamento del gruppo di lavoro e l’ingresso di nuove Regioni che facilita la diffusione delle conoscenze fra operatori di Prevenzione,  aziende e lavoratori</a:t>
            </a:r>
          </a:p>
          <a:p>
            <a:pPr marL="381000" indent="-381000" algn="just">
              <a:buClr>
                <a:schemeClr val="tx1"/>
              </a:buClr>
            </a:pPr>
            <a:endParaRPr lang="it-IT" dirty="0" smtClean="0"/>
          </a:p>
          <a:p>
            <a:pPr marL="381000" indent="-381000" algn="just">
              <a:buClr>
                <a:schemeClr val="tx1"/>
              </a:buClr>
              <a:buFont typeface="Wingdings" pitchFamily="2" charset="2"/>
              <a:buChar char="ü"/>
            </a:pPr>
            <a:r>
              <a:rPr lang="it-IT" dirty="0" smtClean="0"/>
              <a:t>L’esperienza di INAIL – ISPESL - CONTARP sulle banche dati (sul modello del PAF) e la disponibilità di uno strumento informatico già realizzato</a:t>
            </a:r>
          </a:p>
          <a:p>
            <a:pPr marL="381000" indent="-381000" algn="just">
              <a:buClr>
                <a:schemeClr val="tx1"/>
              </a:buClr>
            </a:pPr>
            <a:endParaRPr lang="it-IT" dirty="0" smtClean="0"/>
          </a:p>
          <a:p>
            <a:pPr marL="381000" indent="-381000" algn="just">
              <a:buClr>
                <a:schemeClr val="tx1"/>
              </a:buClr>
              <a:buFont typeface="Wingdings" pitchFamily="2" charset="2"/>
              <a:buChar char="ü"/>
            </a:pPr>
            <a:r>
              <a:rPr lang="it-IT" dirty="0" smtClean="0"/>
              <a:t>La presenza di ISS che può riportare nel gruppo lo stato della discussione europea e del percorso legislativo sulla silice </a:t>
            </a:r>
          </a:p>
          <a:p>
            <a:pPr marL="381000" indent="-381000" algn="just">
              <a:buClr>
                <a:schemeClr val="tx1"/>
              </a:buClr>
            </a:pPr>
            <a:endParaRPr lang="it-IT" dirty="0" smtClean="0"/>
          </a:p>
          <a:p>
            <a:pPr marL="381000" indent="-381000" algn="just">
              <a:buClr>
                <a:schemeClr val="tx1"/>
              </a:buClr>
              <a:buFont typeface="Wingdings" pitchFamily="2" charset="2"/>
              <a:buChar char="ü"/>
            </a:pPr>
            <a:r>
              <a:rPr lang="it-IT" dirty="0" smtClean="0"/>
              <a:t>Il percorso avviato di riconoscimento delle buone prassi </a:t>
            </a:r>
          </a:p>
        </p:txBody>
      </p:sp>
    </p:spTree>
    <p:extLst>
      <p:ext uri="{BB962C8B-B14F-4D97-AF65-F5344CB8AC3E}">
        <p14:creationId xmlns:p14="http://schemas.microsoft.com/office/powerpoint/2010/main" val="4772581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167440" y="9848"/>
            <a:ext cx="1247962" cy="704495"/>
          </a:xfrm>
          <a:prstGeom prst="rect">
            <a:avLst/>
          </a:prstGeom>
        </p:spPr>
      </p:pic>
      <p:sp>
        <p:nvSpPr>
          <p:cNvPr id="4" name="Titolo 1"/>
          <p:cNvSpPr txBox="1">
            <a:spLocks/>
          </p:cNvSpPr>
          <p:nvPr/>
        </p:nvSpPr>
        <p:spPr>
          <a:xfrm>
            <a:off x="1906445" y="32122"/>
            <a:ext cx="6514224" cy="657094"/>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r"/>
            <a:r>
              <a:rPr lang="it-IT" sz="2400" dirty="0" smtClean="0"/>
              <a:t>Gruppo Tecnico Interregionale </a:t>
            </a:r>
          </a:p>
          <a:p>
            <a:pPr algn="r"/>
            <a:r>
              <a:rPr lang="it-IT" sz="2400" b="1" dirty="0" smtClean="0"/>
              <a:t>Macchine e impianti</a:t>
            </a:r>
            <a:endParaRPr lang="it-IT" sz="2400" b="1" dirty="0"/>
          </a:p>
        </p:txBody>
      </p:sp>
      <p:sp>
        <p:nvSpPr>
          <p:cNvPr id="21" name="Rettangolo 20"/>
          <p:cNvSpPr/>
          <p:nvPr/>
        </p:nvSpPr>
        <p:spPr>
          <a:xfrm>
            <a:off x="159031" y="1126220"/>
            <a:ext cx="8896901" cy="5355312"/>
          </a:xfrm>
          <a:prstGeom prst="rect">
            <a:avLst/>
          </a:prstGeom>
          <a:ln w="19050">
            <a:solidFill>
              <a:schemeClr val="accent5">
                <a:lumMod val="60000"/>
                <a:lumOff val="40000"/>
              </a:schemeClr>
            </a:solidFill>
          </a:ln>
        </p:spPr>
        <p:txBody>
          <a:bodyPr wrap="square">
            <a:spAutoFit/>
          </a:bodyPr>
          <a:lstStyle/>
          <a:p>
            <a:pPr algn="just">
              <a:buFont typeface="Wingdings" pitchFamily="2" charset="2"/>
              <a:buChar char="ü"/>
            </a:pPr>
            <a:r>
              <a:rPr lang="it-IT" dirty="0" smtClean="0"/>
              <a:t>Produrre report regionali annuali relativi al monitoraggio dei rischi e dei danni da lavoro a partire dai sistemi informativi attivati</a:t>
            </a:r>
          </a:p>
          <a:p>
            <a:pPr algn="just"/>
            <a:endParaRPr lang="it-IT" dirty="0" smtClean="0"/>
          </a:p>
          <a:p>
            <a:pPr algn="just">
              <a:buFont typeface="Wingdings" pitchFamily="2" charset="2"/>
              <a:buChar char="ü"/>
            </a:pPr>
            <a:r>
              <a:rPr lang="it-IT" dirty="0" smtClean="0"/>
              <a:t>Determinare una riduzione dei tassi di frequenza infortunistica con particolare riguardo agli infortuni gravi e mortali per comparti o per i rischi oggetto di intervento, con particolare riferimento a:</a:t>
            </a:r>
          </a:p>
          <a:p>
            <a:pPr lvl="1">
              <a:buFont typeface="Wingdings" pitchFamily="2" charset="2"/>
              <a:buChar char="§"/>
            </a:pPr>
            <a:r>
              <a:rPr lang="it-IT" dirty="0" smtClean="0"/>
              <a:t>Agricoltura</a:t>
            </a:r>
          </a:p>
          <a:p>
            <a:pPr lvl="1">
              <a:buFont typeface="Wingdings" pitchFamily="2" charset="2"/>
              <a:buChar char="§"/>
            </a:pPr>
            <a:r>
              <a:rPr lang="it-IT" dirty="0" smtClean="0"/>
              <a:t>Edilizia</a:t>
            </a:r>
          </a:p>
          <a:p>
            <a:pPr lvl="1"/>
            <a:endParaRPr lang="it-IT" dirty="0" smtClean="0"/>
          </a:p>
          <a:p>
            <a:pPr algn="just">
              <a:buFont typeface="Wingdings" pitchFamily="2" charset="2"/>
              <a:buChar char="ü"/>
            </a:pPr>
            <a:r>
              <a:rPr lang="it-IT" dirty="0" smtClean="0"/>
              <a:t>Rinnovare il proprio impegno circa le seguenti attività già in essere:</a:t>
            </a:r>
          </a:p>
          <a:p>
            <a:pPr lvl="1" algn="just">
              <a:buFont typeface="Wingdings" pitchFamily="2" charset="2"/>
              <a:buChar char="§"/>
            </a:pPr>
            <a:r>
              <a:rPr lang="it-IT" dirty="0" smtClean="0"/>
              <a:t>Predisposizione di un </a:t>
            </a:r>
            <a:r>
              <a:rPr lang="it-IT" b="1" dirty="0" smtClean="0"/>
              <a:t>report sull’attività svolta dal Gruppo Macchine e Impianti </a:t>
            </a:r>
            <a:r>
              <a:rPr lang="it-IT" dirty="0" smtClean="0"/>
              <a:t>con cadenza annuale da inviare al Coordinamento Tecnico delle Regioni</a:t>
            </a:r>
          </a:p>
          <a:p>
            <a:pPr lvl="1" algn="just">
              <a:buFont typeface="Wingdings" pitchFamily="2" charset="2"/>
              <a:buChar char="§"/>
            </a:pPr>
            <a:r>
              <a:rPr lang="it-IT" dirty="0" smtClean="0"/>
              <a:t>Diffondere le </a:t>
            </a:r>
            <a:r>
              <a:rPr lang="it-IT" b="1" dirty="0" smtClean="0"/>
              <a:t>buone prassi e gli indirizzi tecnici </a:t>
            </a:r>
            <a:r>
              <a:rPr lang="it-IT" dirty="0" smtClean="0"/>
              <a:t>predisposti dal Gruppo Macchine e impianti</a:t>
            </a:r>
          </a:p>
          <a:p>
            <a:pPr lvl="1" algn="just">
              <a:buFont typeface="Wingdings" pitchFamily="2" charset="2"/>
              <a:buChar char="§"/>
            </a:pPr>
            <a:r>
              <a:rPr lang="it-IT" dirty="0" smtClean="0"/>
              <a:t>Partecipare ai </a:t>
            </a:r>
            <a:r>
              <a:rPr lang="it-IT" b="1" dirty="0" smtClean="0"/>
              <a:t>Gruppi di lavoro con INAIL e Ministeri </a:t>
            </a:r>
            <a:r>
              <a:rPr lang="it-IT" dirty="0" smtClean="0"/>
              <a:t>su specifiche problematiche (Commissione TERNA – ANIE per i metodi di scalata sui tralicci e recupero lavoratore non autosufficiente) – (Commissione palchi e manifestazione temporanee) – (</a:t>
            </a:r>
            <a:r>
              <a:rPr lang="it-IT" dirty="0" err="1" smtClean="0"/>
              <a:t>GdL</a:t>
            </a:r>
            <a:r>
              <a:rPr lang="it-IT" dirty="0" smtClean="0"/>
              <a:t> INAIL –MIN LAV – MISE – ANCE – CONFINDUSTRIA  sulle perforatrici utilizzate nei cantieri) – (Commissione macchine tagliatrici a filo diamantato utilizzate nelle cave di marmo)</a:t>
            </a:r>
          </a:p>
        </p:txBody>
      </p:sp>
      <p:grpSp>
        <p:nvGrpSpPr>
          <p:cNvPr id="12" name="Gruppo 6"/>
          <p:cNvGrpSpPr/>
          <p:nvPr/>
        </p:nvGrpSpPr>
        <p:grpSpPr>
          <a:xfrm>
            <a:off x="109078" y="645385"/>
            <a:ext cx="7785404" cy="560880"/>
            <a:chOff x="304800" y="3563072"/>
            <a:chExt cx="4267200" cy="560880"/>
          </a:xfrm>
          <a:solidFill>
            <a:schemeClr val="accent5">
              <a:lumMod val="75000"/>
            </a:schemeClr>
          </a:solidFill>
        </p:grpSpPr>
        <p:sp>
          <p:nvSpPr>
            <p:cNvPr id="16" name="Rettangolo arrotondato 15"/>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ettangolo 16"/>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bg1"/>
                  </a:solidFill>
                  <a:latin typeface="+mj-lt"/>
                  <a:ea typeface="+mj-ea"/>
                  <a:cs typeface="+mj-cs"/>
                </a:rPr>
                <a:t>OBIETTIVI SPECIFICI di rilievo in relazione ai bisogni di prevenzione</a:t>
              </a:r>
              <a:endParaRPr lang="it-IT" sz="2000" kern="1200" spc="-50" dirty="0">
                <a:solidFill>
                  <a:schemeClr val="bg1"/>
                </a:solidFill>
                <a:latin typeface="+mj-lt"/>
                <a:ea typeface="+mj-ea"/>
                <a:cs typeface="+mj-cs"/>
              </a:endParaRPr>
            </a:p>
          </p:txBody>
        </p:sp>
      </p:grpSp>
    </p:spTree>
    <p:extLst>
      <p:ext uri="{BB962C8B-B14F-4D97-AF65-F5344CB8AC3E}">
        <p14:creationId xmlns:p14="http://schemas.microsoft.com/office/powerpoint/2010/main" val="4772581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167440" y="9848"/>
            <a:ext cx="1247962" cy="704495"/>
          </a:xfrm>
          <a:prstGeom prst="rect">
            <a:avLst/>
          </a:prstGeom>
        </p:spPr>
      </p:pic>
      <p:sp>
        <p:nvSpPr>
          <p:cNvPr id="4" name="Titolo 1"/>
          <p:cNvSpPr txBox="1">
            <a:spLocks/>
          </p:cNvSpPr>
          <p:nvPr/>
        </p:nvSpPr>
        <p:spPr>
          <a:xfrm>
            <a:off x="1906445" y="32122"/>
            <a:ext cx="6514224" cy="657094"/>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r"/>
            <a:r>
              <a:rPr lang="it-IT" sz="2400" dirty="0" smtClean="0"/>
              <a:t>Gruppo Tecnico Interregionale </a:t>
            </a:r>
          </a:p>
          <a:p>
            <a:pPr algn="r"/>
            <a:r>
              <a:rPr lang="it-IT" sz="2400" b="1" dirty="0" smtClean="0"/>
              <a:t>Macchine e impianti</a:t>
            </a:r>
            <a:endParaRPr lang="it-IT" sz="2400" b="1" dirty="0"/>
          </a:p>
        </p:txBody>
      </p:sp>
      <p:sp>
        <p:nvSpPr>
          <p:cNvPr id="21" name="Rettangolo 20"/>
          <p:cNvSpPr/>
          <p:nvPr/>
        </p:nvSpPr>
        <p:spPr>
          <a:xfrm>
            <a:off x="77143" y="1114758"/>
            <a:ext cx="8896901" cy="5355312"/>
          </a:xfrm>
          <a:prstGeom prst="rect">
            <a:avLst/>
          </a:prstGeom>
          <a:ln w="19050">
            <a:solidFill>
              <a:schemeClr val="accent5">
                <a:lumMod val="60000"/>
                <a:lumOff val="40000"/>
              </a:schemeClr>
            </a:solidFill>
          </a:ln>
        </p:spPr>
        <p:txBody>
          <a:bodyPr wrap="square">
            <a:spAutoFit/>
          </a:bodyPr>
          <a:lstStyle/>
          <a:p>
            <a:r>
              <a:rPr lang="it-IT" dirty="0" smtClean="0"/>
              <a:t>... Segue …</a:t>
            </a:r>
          </a:p>
          <a:p>
            <a:pPr algn="just">
              <a:buFont typeface="Wingdings" pitchFamily="2" charset="2"/>
              <a:buChar char="ü"/>
            </a:pPr>
            <a:r>
              <a:rPr lang="it-IT" dirty="0" smtClean="0"/>
              <a:t>Rinnovare il proprio impegno circa le seguenti attività già in essere:</a:t>
            </a:r>
          </a:p>
          <a:p>
            <a:pPr lvl="1" algn="just">
              <a:buFont typeface="Wingdings" pitchFamily="2" charset="2"/>
              <a:buChar char="§"/>
            </a:pPr>
            <a:r>
              <a:rPr lang="it-IT" b="1" dirty="0" smtClean="0"/>
              <a:t>Partecipazione alle Commissioni Ministeriali </a:t>
            </a:r>
          </a:p>
          <a:p>
            <a:pPr lvl="1" algn="just"/>
            <a:r>
              <a:rPr lang="it-IT" dirty="0" smtClean="0"/>
              <a:t>Commissione DM11 aprile 2011, verifiche periodiche attrezzature</a:t>
            </a:r>
          </a:p>
          <a:p>
            <a:pPr lvl="1" algn="just"/>
            <a:r>
              <a:rPr lang="it-IT" dirty="0" smtClean="0"/>
              <a:t>Commissione Accordo 22 febbraio 2012</a:t>
            </a:r>
          </a:p>
          <a:p>
            <a:pPr lvl="1" algn="just"/>
            <a:r>
              <a:rPr lang="it-IT" dirty="0" smtClean="0"/>
              <a:t>Gruppo di Lavoro Macchine c/o MISE Autorità per la Sorveglianza del Mercato: esame delle segnalazioni di presunta non conformità e collaborazione alle attività di sorveglianza del mercato su specifiche problematiche (macchine coinvolte in infortuni mortali)</a:t>
            </a:r>
          </a:p>
          <a:p>
            <a:pPr lvl="1" algn="just">
              <a:buFont typeface="Wingdings" pitchFamily="2" charset="2"/>
              <a:buChar char="§"/>
            </a:pPr>
            <a:r>
              <a:rPr lang="it-IT" b="1" dirty="0" smtClean="0"/>
              <a:t>Esame di quesiti specifici formulati dai Servizi di Prevenzione delle ASL/ATS/ARPA </a:t>
            </a:r>
          </a:p>
          <a:p>
            <a:pPr algn="just"/>
            <a:endParaRPr lang="it-IT" b="1" dirty="0" smtClean="0"/>
          </a:p>
          <a:p>
            <a:pPr algn="just">
              <a:buFont typeface="Wingdings" pitchFamily="2" charset="2"/>
              <a:buChar char="ü"/>
            </a:pPr>
            <a:r>
              <a:rPr lang="it-IT" dirty="0" smtClean="0"/>
              <a:t>Fornire indirizzi operativi ai Servizi in ordine:</a:t>
            </a:r>
          </a:p>
          <a:p>
            <a:pPr lvl="1" algn="just">
              <a:buFont typeface="Wingdings" pitchFamily="2" charset="2"/>
              <a:buChar char="§"/>
            </a:pPr>
            <a:r>
              <a:rPr lang="it-IT" dirty="0" smtClean="0"/>
              <a:t>alla gestione di problematiche inerenti la vigilanza e il controllo di attrezzature, macchine e impianti </a:t>
            </a:r>
          </a:p>
          <a:p>
            <a:pPr lvl="1" algn="just">
              <a:buFont typeface="Wingdings" pitchFamily="2" charset="2"/>
              <a:buChar char="§"/>
            </a:pPr>
            <a:r>
              <a:rPr lang="it-IT" dirty="0" smtClean="0"/>
              <a:t>ai modelli di vigilanza integrata su problematiche inerenti ambienti di lavoro e di vita (DPR 462</a:t>
            </a:r>
            <a:r>
              <a:rPr lang="it-IT" dirty="0" smtClean="0">
                <a:solidFill>
                  <a:srgbClr val="FF0000"/>
                </a:solidFill>
              </a:rPr>
              <a:t>/…</a:t>
            </a:r>
            <a:r>
              <a:rPr lang="it-IT" dirty="0" smtClean="0"/>
              <a:t>)</a:t>
            </a:r>
          </a:p>
          <a:p>
            <a:pPr lvl="1" algn="just">
              <a:buFont typeface="Wingdings" pitchFamily="2" charset="2"/>
              <a:buChar char="§"/>
            </a:pPr>
            <a:r>
              <a:rPr lang="it-IT" dirty="0" smtClean="0"/>
              <a:t>a settori lavorativi con elevati rischi di esposizione. In particolare il Gruppo sta lavorando a documenti di indirizzo tecnico nel settore degli </a:t>
            </a:r>
            <a:r>
              <a:rPr lang="it-IT" b="1" dirty="0" smtClean="0"/>
              <a:t>ambienti a sospetto di inquinamento o confinati </a:t>
            </a:r>
            <a:r>
              <a:rPr lang="it-IT" dirty="0" smtClean="0"/>
              <a:t>(DPR 177/11)</a:t>
            </a:r>
          </a:p>
        </p:txBody>
      </p:sp>
      <p:grpSp>
        <p:nvGrpSpPr>
          <p:cNvPr id="2" name="Gruppo 6"/>
          <p:cNvGrpSpPr/>
          <p:nvPr/>
        </p:nvGrpSpPr>
        <p:grpSpPr>
          <a:xfrm>
            <a:off x="109078" y="645469"/>
            <a:ext cx="7785404" cy="560880"/>
            <a:chOff x="304800" y="3563072"/>
            <a:chExt cx="4267200" cy="560880"/>
          </a:xfrm>
          <a:solidFill>
            <a:schemeClr val="accent5">
              <a:lumMod val="75000"/>
            </a:schemeClr>
          </a:solidFill>
        </p:grpSpPr>
        <p:sp>
          <p:nvSpPr>
            <p:cNvPr id="16" name="Rettangolo arrotondato 15"/>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ettangolo 16"/>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bg1"/>
                  </a:solidFill>
                  <a:latin typeface="+mj-lt"/>
                  <a:ea typeface="+mj-ea"/>
                  <a:cs typeface="+mj-cs"/>
                </a:rPr>
                <a:t>OBIETTIVI SPECIFICI di rilievo in relazione ai bisogni di prevenzione</a:t>
              </a:r>
              <a:endParaRPr lang="it-IT" sz="2000" kern="1200" spc="-50" dirty="0">
                <a:solidFill>
                  <a:schemeClr val="bg1"/>
                </a:solidFill>
                <a:latin typeface="+mj-lt"/>
                <a:ea typeface="+mj-ea"/>
                <a:cs typeface="+mj-cs"/>
              </a:endParaRPr>
            </a:p>
          </p:txBody>
        </p:sp>
      </p:grpSp>
    </p:spTree>
    <p:extLst>
      <p:ext uri="{BB962C8B-B14F-4D97-AF65-F5344CB8AC3E}">
        <p14:creationId xmlns:p14="http://schemas.microsoft.com/office/powerpoint/2010/main" val="4772581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167440" y="23496"/>
            <a:ext cx="1247962" cy="704495"/>
          </a:xfrm>
          <a:prstGeom prst="rect">
            <a:avLst/>
          </a:prstGeom>
        </p:spPr>
      </p:pic>
      <p:sp>
        <p:nvSpPr>
          <p:cNvPr id="4" name="Titolo 1"/>
          <p:cNvSpPr txBox="1">
            <a:spLocks/>
          </p:cNvSpPr>
          <p:nvPr/>
        </p:nvSpPr>
        <p:spPr>
          <a:xfrm>
            <a:off x="1906445" y="32122"/>
            <a:ext cx="6514224" cy="657094"/>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r"/>
            <a:r>
              <a:rPr lang="it-IT" sz="2400" dirty="0" smtClean="0"/>
              <a:t>Gruppo Tecnico Interregionale </a:t>
            </a:r>
          </a:p>
          <a:p>
            <a:pPr algn="r"/>
            <a:r>
              <a:rPr lang="it-IT" sz="2400" b="1" dirty="0" smtClean="0"/>
              <a:t>Macchine e Impianti</a:t>
            </a:r>
            <a:endParaRPr lang="it-IT" sz="2400" b="1" dirty="0"/>
          </a:p>
        </p:txBody>
      </p:sp>
      <p:grpSp>
        <p:nvGrpSpPr>
          <p:cNvPr id="2" name="Gruppo 14"/>
          <p:cNvGrpSpPr/>
          <p:nvPr/>
        </p:nvGrpSpPr>
        <p:grpSpPr>
          <a:xfrm>
            <a:off x="166782" y="741639"/>
            <a:ext cx="7785404" cy="560880"/>
            <a:chOff x="304800" y="3563072"/>
            <a:chExt cx="4267200" cy="560880"/>
          </a:xfrm>
          <a:solidFill>
            <a:schemeClr val="accent5">
              <a:lumMod val="40000"/>
              <a:lumOff val="60000"/>
            </a:schemeClr>
          </a:solidFill>
        </p:grpSpPr>
        <p:sp>
          <p:nvSpPr>
            <p:cNvPr id="13" name="Rettangolo arrotondato 12"/>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ettangolo 13"/>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tx1">
                      <a:lumMod val="75000"/>
                      <a:lumOff val="25000"/>
                    </a:schemeClr>
                  </a:solidFill>
                  <a:latin typeface="+mj-lt"/>
                  <a:ea typeface="+mj-ea"/>
                  <a:cs typeface="+mj-cs"/>
                </a:rPr>
                <a:t>Punti di forza/Lavori in corso</a:t>
              </a:r>
              <a:endParaRPr lang="it-IT" sz="2000" kern="1200" spc="-50" dirty="0">
                <a:solidFill>
                  <a:schemeClr val="tx1">
                    <a:lumMod val="75000"/>
                    <a:lumOff val="25000"/>
                  </a:schemeClr>
                </a:solidFill>
                <a:latin typeface="+mj-lt"/>
                <a:ea typeface="+mj-ea"/>
                <a:cs typeface="+mj-cs"/>
              </a:endParaRPr>
            </a:p>
          </p:txBody>
        </p:sp>
      </p:grpSp>
      <p:sp>
        <p:nvSpPr>
          <p:cNvPr id="15" name="Rettangolo 14"/>
          <p:cNvSpPr/>
          <p:nvPr/>
        </p:nvSpPr>
        <p:spPr>
          <a:xfrm>
            <a:off x="81888" y="1419353"/>
            <a:ext cx="8896901" cy="4524315"/>
          </a:xfrm>
          <a:prstGeom prst="rect">
            <a:avLst/>
          </a:prstGeom>
          <a:ln w="19050">
            <a:solidFill>
              <a:schemeClr val="accent5">
                <a:lumMod val="60000"/>
                <a:lumOff val="40000"/>
              </a:schemeClr>
            </a:solidFill>
          </a:ln>
        </p:spPr>
        <p:txBody>
          <a:bodyPr wrap="square">
            <a:spAutoFit/>
          </a:bodyPr>
          <a:lstStyle/>
          <a:p>
            <a:pPr marL="381000" indent="-381000" algn="just">
              <a:buClr>
                <a:schemeClr val="tx1"/>
              </a:buClr>
            </a:pPr>
            <a:r>
              <a:rPr lang="it-IT" dirty="0" smtClean="0"/>
              <a:t>Tra i </a:t>
            </a:r>
            <a:r>
              <a:rPr lang="it-IT" b="1" dirty="0" smtClean="0"/>
              <a:t>punti di forza</a:t>
            </a:r>
            <a:r>
              <a:rPr lang="it-IT" dirty="0" smtClean="0"/>
              <a:t>, sicuramente i traguardi già raggiunti:</a:t>
            </a:r>
          </a:p>
          <a:p>
            <a:pPr marL="381000" indent="-381000" algn="just">
              <a:buClr>
                <a:schemeClr val="tx1"/>
              </a:buClr>
            </a:pPr>
            <a:endParaRPr lang="it-IT" dirty="0" smtClean="0"/>
          </a:p>
          <a:p>
            <a:pPr algn="just">
              <a:buFont typeface="Wingdings" pitchFamily="2" charset="2"/>
              <a:buChar char="ü"/>
            </a:pPr>
            <a:r>
              <a:rPr lang="it-IT" dirty="0" smtClean="0"/>
              <a:t>Il percorso avviato di riconoscimento delle buone prassi </a:t>
            </a:r>
          </a:p>
          <a:p>
            <a:pPr algn="just">
              <a:buFont typeface="Wingdings" pitchFamily="2" charset="2"/>
              <a:buChar char="ü"/>
            </a:pPr>
            <a:r>
              <a:rPr lang="it-IT" dirty="0" smtClean="0"/>
              <a:t>La condivisione di linee di indirizzo </a:t>
            </a:r>
            <a:r>
              <a:rPr lang="it-IT" i="1" dirty="0" smtClean="0"/>
              <a:t>magazzini frutta </a:t>
            </a:r>
            <a:r>
              <a:rPr lang="it-IT" dirty="0" smtClean="0"/>
              <a:t>in celle ad atmosfera controllata</a:t>
            </a:r>
          </a:p>
          <a:p>
            <a:pPr algn="just">
              <a:buFont typeface="Wingdings" pitchFamily="2" charset="2"/>
              <a:buChar char="ü"/>
            </a:pPr>
            <a:r>
              <a:rPr lang="it-IT" dirty="0" smtClean="0"/>
              <a:t>Consenso sull’autorizzazione soggetti abilitati Commissione III</a:t>
            </a:r>
          </a:p>
          <a:p>
            <a:pPr algn="just">
              <a:buFont typeface="Wingdings" pitchFamily="2" charset="2"/>
              <a:buChar char="ü"/>
            </a:pPr>
            <a:r>
              <a:rPr lang="it-IT" dirty="0" smtClean="0"/>
              <a:t>La competenza per l’esame  delle segnalazioni di non conformità c/o </a:t>
            </a:r>
            <a:r>
              <a:rPr lang="it-IT" dirty="0" err="1" smtClean="0"/>
              <a:t>Mi.SE</a:t>
            </a:r>
            <a:endParaRPr lang="it-IT" dirty="0" smtClean="0"/>
          </a:p>
          <a:p>
            <a:pPr algn="just">
              <a:buFont typeface="Wingdings" pitchFamily="2" charset="2"/>
              <a:buChar char="ü"/>
            </a:pPr>
            <a:r>
              <a:rPr lang="it-IT" dirty="0" smtClean="0"/>
              <a:t>La risposta a quesiti specifici (Regione Veneto e Abruzzo)</a:t>
            </a:r>
          </a:p>
          <a:p>
            <a:pPr algn="just">
              <a:buFont typeface="Wingdings" pitchFamily="2" charset="2"/>
              <a:buChar char="ü"/>
            </a:pPr>
            <a:endParaRPr lang="it-IT" dirty="0" smtClean="0"/>
          </a:p>
          <a:p>
            <a:pPr algn="just"/>
            <a:r>
              <a:rPr lang="it-IT" dirty="0" smtClean="0"/>
              <a:t>I </a:t>
            </a:r>
            <a:r>
              <a:rPr lang="it-IT" b="1" dirty="0" smtClean="0"/>
              <a:t>lavori in corso</a:t>
            </a:r>
            <a:r>
              <a:rPr lang="it-IT" dirty="0" smtClean="0"/>
              <a:t>:</a:t>
            </a:r>
          </a:p>
          <a:p>
            <a:pPr algn="just"/>
            <a:endParaRPr lang="it-IT" dirty="0" smtClean="0"/>
          </a:p>
          <a:p>
            <a:pPr algn="just">
              <a:buFont typeface="Wingdings" pitchFamily="2" charset="2"/>
              <a:buChar char="ü"/>
            </a:pPr>
            <a:r>
              <a:rPr lang="it-IT" dirty="0" smtClean="0"/>
              <a:t>Revisione documento </a:t>
            </a:r>
            <a:r>
              <a:rPr lang="it-IT" i="1" dirty="0" smtClean="0"/>
              <a:t>Applicazione del titolo III D. </a:t>
            </a:r>
            <a:r>
              <a:rPr lang="it-IT" i="1" dirty="0" err="1" smtClean="0"/>
              <a:t>Lgs</a:t>
            </a:r>
            <a:r>
              <a:rPr lang="it-IT" i="1" dirty="0" smtClean="0"/>
              <a:t> 81/08 e nuova Direttiva Macchine (D. </a:t>
            </a:r>
            <a:r>
              <a:rPr lang="it-IT" i="1" dirty="0" err="1" smtClean="0"/>
              <a:t>Lgs</a:t>
            </a:r>
            <a:r>
              <a:rPr lang="it-IT" i="1" dirty="0" smtClean="0"/>
              <a:t> 17/2010) - indicazioni procedurali per gli operatori dei servizi di vigilanza delle ASL</a:t>
            </a:r>
          </a:p>
          <a:p>
            <a:pPr algn="just">
              <a:buFont typeface="Wingdings" pitchFamily="2" charset="2"/>
              <a:buChar char="ü"/>
            </a:pPr>
            <a:r>
              <a:rPr lang="it-IT" dirty="0" smtClean="0"/>
              <a:t>Indirizzi operativi per la vigilanza in alcuni tipi di ambienti a sospetto di inquinamento o confinati presenti nelle piscine</a:t>
            </a:r>
          </a:p>
          <a:p>
            <a:pPr algn="just">
              <a:buFont typeface="Wingdings" pitchFamily="2" charset="2"/>
              <a:buChar char="ü"/>
            </a:pPr>
            <a:r>
              <a:rPr lang="it-IT" dirty="0" smtClean="0"/>
              <a:t>Predisposizione documento buone prassi tagliatrici a filo</a:t>
            </a:r>
          </a:p>
          <a:p>
            <a:pPr algn="just">
              <a:buFont typeface="Wingdings" pitchFamily="2" charset="2"/>
              <a:buChar char="ü"/>
            </a:pPr>
            <a:r>
              <a:rPr lang="it-IT" dirty="0" smtClean="0"/>
              <a:t>Condivisione di indirizzi operativi per la revisione delle macchine agricole</a:t>
            </a:r>
          </a:p>
        </p:txBody>
      </p:sp>
    </p:spTree>
    <p:extLst>
      <p:ext uri="{BB962C8B-B14F-4D97-AF65-F5344CB8AC3E}">
        <p14:creationId xmlns:p14="http://schemas.microsoft.com/office/powerpoint/2010/main" val="477258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227822" y="205933"/>
            <a:ext cx="1247962" cy="704495"/>
          </a:xfrm>
          <a:prstGeom prst="rect">
            <a:avLst/>
          </a:prstGeom>
        </p:spPr>
      </p:pic>
      <p:sp>
        <p:nvSpPr>
          <p:cNvPr id="4" name="Titolo 1"/>
          <p:cNvSpPr txBox="1">
            <a:spLocks/>
          </p:cNvSpPr>
          <p:nvPr/>
        </p:nvSpPr>
        <p:spPr>
          <a:xfrm>
            <a:off x="1227822" y="37655"/>
            <a:ext cx="6386480" cy="885782"/>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1971675" algn="r"/>
            <a:r>
              <a:rPr lang="it-IT" sz="2400" dirty="0" smtClean="0"/>
              <a:t>Gruppo Tecnico Interregionale SSLL</a:t>
            </a:r>
            <a:endParaRPr lang="it-IT" sz="2400" dirty="0"/>
          </a:p>
        </p:txBody>
      </p:sp>
      <p:graphicFrame>
        <p:nvGraphicFramePr>
          <p:cNvPr id="6" name="Diagramma 5"/>
          <p:cNvGraphicFramePr/>
          <p:nvPr>
            <p:extLst>
              <p:ext uri="{D42A27DB-BD31-4B8C-83A1-F6EECF244321}">
                <p14:modId xmlns:p14="http://schemas.microsoft.com/office/powerpoint/2010/main" val="237592011"/>
              </p:ext>
            </p:extLst>
          </p:nvPr>
        </p:nvGraphicFramePr>
        <p:xfrm>
          <a:off x="1524000" y="1138687"/>
          <a:ext cx="6096000" cy="43223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uppo 6"/>
          <p:cNvGrpSpPr/>
          <p:nvPr/>
        </p:nvGrpSpPr>
        <p:grpSpPr>
          <a:xfrm>
            <a:off x="1851803" y="5302270"/>
            <a:ext cx="4239820" cy="560880"/>
            <a:chOff x="304800" y="3563072"/>
            <a:chExt cx="4267200" cy="560880"/>
          </a:xfrm>
          <a:solidFill>
            <a:schemeClr val="accent5">
              <a:lumMod val="20000"/>
              <a:lumOff val="80000"/>
            </a:schemeClr>
          </a:solidFill>
        </p:grpSpPr>
        <p:sp>
          <p:nvSpPr>
            <p:cNvPr id="8" name="Rettangolo arrotondato 7"/>
            <p:cNvSpPr/>
            <p:nvPr/>
          </p:nvSpPr>
          <p:spPr>
            <a:xfrm>
              <a:off x="304800" y="3563072"/>
              <a:ext cx="4267200" cy="560880"/>
            </a:xfrm>
            <a:prstGeom prst="roundRect">
              <a:avLst/>
            </a:prstGeom>
            <a:grp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ettangolo 8"/>
            <p:cNvSpPr/>
            <p:nvPr/>
          </p:nvSpPr>
          <p:spPr>
            <a:xfrm>
              <a:off x="332180" y="3590452"/>
              <a:ext cx="4212440" cy="506120"/>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defTabSz="889000">
                <a:lnSpc>
                  <a:spcPct val="90000"/>
                </a:lnSpc>
                <a:spcBef>
                  <a:spcPct val="0"/>
                </a:spcBef>
                <a:spcAft>
                  <a:spcPct val="35000"/>
                </a:spcAft>
              </a:pPr>
              <a:endParaRPr lang="it-IT" sz="2000" spc="-50" dirty="0" smtClean="0">
                <a:solidFill>
                  <a:schemeClr val="tx1">
                    <a:lumMod val="75000"/>
                    <a:lumOff val="25000"/>
                  </a:schemeClr>
                </a:solidFill>
                <a:latin typeface="+mj-lt"/>
                <a:ea typeface="+mj-ea"/>
                <a:cs typeface="+mj-cs"/>
              </a:endParaRPr>
            </a:p>
            <a:p>
              <a:pPr defTabSz="889000">
                <a:lnSpc>
                  <a:spcPct val="90000"/>
                </a:lnSpc>
                <a:spcBef>
                  <a:spcPct val="0"/>
                </a:spcBef>
                <a:spcAft>
                  <a:spcPct val="35000"/>
                </a:spcAft>
              </a:pPr>
              <a:r>
                <a:rPr lang="it-IT" sz="2000" spc="-50" dirty="0" smtClean="0">
                  <a:solidFill>
                    <a:schemeClr val="tx1">
                      <a:lumMod val="75000"/>
                      <a:lumOff val="25000"/>
                    </a:schemeClr>
                  </a:solidFill>
                  <a:latin typeface="+mj-lt"/>
                  <a:ea typeface="+mj-ea"/>
                  <a:cs typeface="+mj-cs"/>
                </a:rPr>
                <a:t>Punti di forza/Lavori </a:t>
              </a:r>
              <a:r>
                <a:rPr lang="it-IT" sz="2000" spc="-50" dirty="0">
                  <a:solidFill>
                    <a:schemeClr val="tx1">
                      <a:lumMod val="75000"/>
                      <a:lumOff val="25000"/>
                    </a:schemeClr>
                  </a:solidFill>
                  <a:latin typeface="+mj-lt"/>
                  <a:ea typeface="+mj-ea"/>
                  <a:cs typeface="+mj-cs"/>
                </a:rPr>
                <a:t>in corso</a:t>
              </a:r>
            </a:p>
            <a:p>
              <a:pPr lvl="0" algn="l" defTabSz="889000">
                <a:lnSpc>
                  <a:spcPct val="90000"/>
                </a:lnSpc>
                <a:spcBef>
                  <a:spcPct val="0"/>
                </a:spcBef>
                <a:spcAft>
                  <a:spcPct val="35000"/>
                </a:spcAft>
              </a:pPr>
              <a:endParaRPr lang="it-IT" sz="2000" kern="1200" spc="-50" dirty="0">
                <a:solidFill>
                  <a:schemeClr val="tx1">
                    <a:lumMod val="75000"/>
                    <a:lumOff val="25000"/>
                  </a:schemeClr>
                </a:solidFill>
                <a:latin typeface="+mj-lt"/>
                <a:ea typeface="+mj-ea"/>
                <a:cs typeface="+mj-cs"/>
              </a:endParaRPr>
            </a:p>
          </p:txBody>
        </p:sp>
      </p:grpSp>
    </p:spTree>
    <p:extLst>
      <p:ext uri="{BB962C8B-B14F-4D97-AF65-F5344CB8AC3E}">
        <p14:creationId xmlns:p14="http://schemas.microsoft.com/office/powerpoint/2010/main" val="180316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227822" y="23496"/>
            <a:ext cx="1247962" cy="704495"/>
          </a:xfrm>
          <a:prstGeom prst="rect">
            <a:avLst/>
          </a:prstGeom>
        </p:spPr>
      </p:pic>
      <p:sp>
        <p:nvSpPr>
          <p:cNvPr id="4" name="Titolo 1"/>
          <p:cNvSpPr txBox="1">
            <a:spLocks/>
          </p:cNvSpPr>
          <p:nvPr/>
        </p:nvSpPr>
        <p:spPr>
          <a:xfrm>
            <a:off x="1227821" y="61220"/>
            <a:ext cx="6386480" cy="481797"/>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1971675" algn="r"/>
            <a:r>
              <a:rPr lang="it-IT" sz="2400" dirty="0" smtClean="0"/>
              <a:t>Gruppo Tecnico Interregionale SSLL</a:t>
            </a:r>
            <a:endParaRPr lang="it-IT" sz="2400" dirty="0"/>
          </a:p>
        </p:txBody>
      </p:sp>
      <p:grpSp>
        <p:nvGrpSpPr>
          <p:cNvPr id="7" name="Gruppo 6"/>
          <p:cNvGrpSpPr/>
          <p:nvPr/>
        </p:nvGrpSpPr>
        <p:grpSpPr>
          <a:xfrm>
            <a:off x="109078" y="713709"/>
            <a:ext cx="7785404" cy="560880"/>
            <a:chOff x="304800" y="3563072"/>
            <a:chExt cx="4267200" cy="560880"/>
          </a:xfrm>
          <a:solidFill>
            <a:schemeClr val="accent5">
              <a:lumMod val="60000"/>
              <a:lumOff val="40000"/>
            </a:schemeClr>
          </a:solidFill>
        </p:grpSpPr>
        <p:sp>
          <p:nvSpPr>
            <p:cNvPr id="8" name="Rettangolo arrotondato 7"/>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ettangolo 8"/>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tx1">
                      <a:lumMod val="75000"/>
                      <a:lumOff val="25000"/>
                    </a:schemeClr>
                  </a:solidFill>
                  <a:latin typeface="+mj-lt"/>
                  <a:ea typeface="+mj-ea"/>
                  <a:cs typeface="+mj-cs"/>
                </a:rPr>
                <a:t>OBIETTIVI GENERALI</a:t>
              </a:r>
              <a:r>
                <a:rPr lang="it-IT" sz="2000" kern="1200" spc="-50" dirty="0" smtClean="0">
                  <a:solidFill>
                    <a:schemeClr val="tx1">
                      <a:lumMod val="75000"/>
                      <a:lumOff val="25000"/>
                    </a:schemeClr>
                  </a:solidFill>
                  <a:latin typeface="+mj-lt"/>
                  <a:ea typeface="+mj-ea"/>
                  <a:cs typeface="+mj-cs"/>
                </a:rPr>
                <a:t> e trasversali ai Gruppi di Lavoro</a:t>
              </a:r>
              <a:endParaRPr lang="it-IT" sz="2000" kern="1200" spc="-50" dirty="0">
                <a:solidFill>
                  <a:schemeClr val="tx1">
                    <a:lumMod val="75000"/>
                    <a:lumOff val="25000"/>
                  </a:schemeClr>
                </a:solidFill>
                <a:latin typeface="+mj-lt"/>
                <a:ea typeface="+mj-ea"/>
                <a:cs typeface="+mj-cs"/>
              </a:endParaRPr>
            </a:p>
          </p:txBody>
        </p:sp>
      </p:grpSp>
      <p:sp>
        <p:nvSpPr>
          <p:cNvPr id="12" name="CasellaDiTesto 11"/>
          <p:cNvSpPr txBox="1"/>
          <p:nvPr/>
        </p:nvSpPr>
        <p:spPr>
          <a:xfrm>
            <a:off x="134956" y="3066790"/>
            <a:ext cx="8879648" cy="1200329"/>
          </a:xfrm>
          <a:prstGeom prst="rect">
            <a:avLst/>
          </a:prstGeom>
          <a:noFill/>
          <a:ln w="19050">
            <a:solidFill>
              <a:schemeClr val="accent4">
                <a:lumMod val="75000"/>
              </a:schemeClr>
            </a:solidFill>
          </a:ln>
        </p:spPr>
        <p:txBody>
          <a:bodyPr wrap="square" rtlCol="0">
            <a:spAutoFit/>
          </a:bodyPr>
          <a:lstStyle/>
          <a:p>
            <a:pPr algn="just"/>
            <a:r>
              <a:rPr lang="it-IT" dirty="0" smtClean="0"/>
              <a:t>1.	Produzione di  supporti operativi  per la valutazione e gestione di rischi specifici allo scopo di accompagnare concretamente i processi di standardizzazione, semplificazione e contenimento di tali rischi con particolare riferimento alle PMI e ad attività e ambienti lavorativi che presentano peculiarità  in ordine alla valutazione di questi rischi</a:t>
            </a:r>
          </a:p>
        </p:txBody>
      </p:sp>
      <p:sp>
        <p:nvSpPr>
          <p:cNvPr id="13" name="CasellaDiTesto 12"/>
          <p:cNvSpPr txBox="1"/>
          <p:nvPr/>
        </p:nvSpPr>
        <p:spPr>
          <a:xfrm>
            <a:off x="114224" y="1388697"/>
            <a:ext cx="8879648" cy="1477328"/>
          </a:xfrm>
          <a:prstGeom prst="rect">
            <a:avLst/>
          </a:prstGeom>
          <a:noFill/>
          <a:ln w="19050">
            <a:solidFill>
              <a:schemeClr val="accent5">
                <a:lumMod val="50000"/>
              </a:schemeClr>
            </a:solidFill>
          </a:ln>
        </p:spPr>
        <p:txBody>
          <a:bodyPr wrap="square" rtlCol="0">
            <a:spAutoFit/>
          </a:bodyPr>
          <a:lstStyle/>
          <a:p>
            <a:pPr algn="just"/>
            <a:r>
              <a:rPr lang="it-IT" dirty="0" smtClean="0"/>
              <a:t>Gli obiettivi generali individuati per il soddisfacimento del Macro Obiettivo 7.2 del PNP sono trasversali anche ai Gruppi Tecnici aggregati intorno al Macro Obiettivo 7.3 del PNP, con la necessità, tuttavia, di  enucleare per questi ultimi gli elementi propri di attività a forte valenza “tecnologica”</a:t>
            </a:r>
          </a:p>
          <a:p>
            <a:pPr algn="just"/>
            <a:r>
              <a:rPr lang="it-IT" dirty="0" smtClean="0"/>
              <a:t>Seguono gli obiettivi generali a questo pattern di gruppi.</a:t>
            </a:r>
          </a:p>
        </p:txBody>
      </p:sp>
      <p:sp>
        <p:nvSpPr>
          <p:cNvPr id="14" name="CasellaDiTesto 13"/>
          <p:cNvSpPr txBox="1"/>
          <p:nvPr/>
        </p:nvSpPr>
        <p:spPr>
          <a:xfrm>
            <a:off x="134956" y="4482118"/>
            <a:ext cx="8879648" cy="1754326"/>
          </a:xfrm>
          <a:prstGeom prst="rect">
            <a:avLst/>
          </a:prstGeom>
          <a:noFill/>
          <a:ln w="19050">
            <a:solidFill>
              <a:schemeClr val="accent4">
                <a:lumMod val="60000"/>
                <a:lumOff val="40000"/>
              </a:schemeClr>
            </a:solidFill>
          </a:ln>
        </p:spPr>
        <p:txBody>
          <a:bodyPr wrap="square" rtlCol="0">
            <a:spAutoFit/>
          </a:bodyPr>
          <a:lstStyle/>
          <a:p>
            <a:pPr marL="342900" indent="-342900" algn="just">
              <a:buAutoNum type="arabicPeriod" startAt="2"/>
            </a:pPr>
            <a:r>
              <a:rPr lang="it-IT" dirty="0" smtClean="0"/>
              <a:t>Condividere su tutto il territorio nazionale gli indirizzi tecnici in applicazione della norma e </a:t>
            </a:r>
          </a:p>
          <a:p>
            <a:pPr marL="342900" indent="-342900" algn="just"/>
            <a:r>
              <a:rPr lang="it-IT" dirty="0" smtClean="0"/>
              <a:t>In coerenza con l’evidenza scientifica al fine, in particolare, di conferire ai Servizi:</a:t>
            </a:r>
          </a:p>
          <a:p>
            <a:pPr marL="342900" indent="-342900" algn="just"/>
            <a:endParaRPr lang="it-IT" dirty="0" smtClean="0"/>
          </a:p>
          <a:p>
            <a:pPr marL="342900" indent="-342900" algn="just">
              <a:buFont typeface="Wingdings" pitchFamily="2" charset="2"/>
              <a:buChar char="ü"/>
            </a:pPr>
            <a:r>
              <a:rPr lang="it-IT" dirty="0" smtClean="0"/>
              <a:t>Competenza e </a:t>
            </a:r>
            <a:r>
              <a:rPr lang="it-IT" b="1" dirty="0" smtClean="0"/>
              <a:t>autorevolezza</a:t>
            </a:r>
          </a:p>
          <a:p>
            <a:pPr marL="342900" indent="-342900" algn="just">
              <a:buFont typeface="Wingdings" pitchFamily="2" charset="2"/>
              <a:buChar char="ü"/>
            </a:pPr>
            <a:endParaRPr lang="it-IT" dirty="0" smtClean="0"/>
          </a:p>
          <a:p>
            <a:pPr marL="342900" indent="-342900" algn="just">
              <a:buFont typeface="Wingdings" pitchFamily="2" charset="2"/>
              <a:buChar char="ü"/>
            </a:pPr>
            <a:r>
              <a:rPr lang="it-IT" dirty="0" smtClean="0"/>
              <a:t>Capacità di dare l’</a:t>
            </a:r>
            <a:r>
              <a:rPr lang="it-IT" b="1" dirty="0" smtClean="0"/>
              <a:t>adeguato supporto tecnico ai Decisori su scala nazionale</a:t>
            </a:r>
          </a:p>
        </p:txBody>
      </p:sp>
    </p:spTree>
    <p:extLst>
      <p:ext uri="{BB962C8B-B14F-4D97-AF65-F5344CB8AC3E}">
        <p14:creationId xmlns:p14="http://schemas.microsoft.com/office/powerpoint/2010/main" val="19875741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167440" y="23496"/>
            <a:ext cx="1247962" cy="704495"/>
          </a:xfrm>
          <a:prstGeom prst="rect">
            <a:avLst/>
          </a:prstGeom>
        </p:spPr>
      </p:pic>
      <p:sp>
        <p:nvSpPr>
          <p:cNvPr id="4" name="Titolo 1"/>
          <p:cNvSpPr txBox="1">
            <a:spLocks/>
          </p:cNvSpPr>
          <p:nvPr/>
        </p:nvSpPr>
        <p:spPr>
          <a:xfrm>
            <a:off x="1906445" y="32122"/>
            <a:ext cx="6514224" cy="657094"/>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r"/>
            <a:r>
              <a:rPr lang="it-IT" sz="2400" dirty="0" smtClean="0"/>
              <a:t>Gruppo Tecnico Interregionale </a:t>
            </a:r>
          </a:p>
          <a:p>
            <a:pPr algn="r"/>
            <a:r>
              <a:rPr lang="it-IT" sz="2400" b="1" dirty="0" smtClean="0"/>
              <a:t>Agenti Fisici</a:t>
            </a:r>
            <a:endParaRPr lang="it-IT" sz="2400" b="1" dirty="0"/>
          </a:p>
        </p:txBody>
      </p:sp>
      <p:grpSp>
        <p:nvGrpSpPr>
          <p:cNvPr id="5" name="Gruppo 6"/>
          <p:cNvGrpSpPr/>
          <p:nvPr/>
        </p:nvGrpSpPr>
        <p:grpSpPr>
          <a:xfrm>
            <a:off x="109078" y="713709"/>
            <a:ext cx="7785404" cy="560880"/>
            <a:chOff x="304800" y="3563072"/>
            <a:chExt cx="4267200" cy="560880"/>
          </a:xfrm>
          <a:solidFill>
            <a:schemeClr val="accent5">
              <a:lumMod val="75000"/>
            </a:schemeClr>
          </a:solidFill>
        </p:grpSpPr>
        <p:sp>
          <p:nvSpPr>
            <p:cNvPr id="8" name="Rettangolo arrotondato 7"/>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ettangolo 8"/>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bg1"/>
                  </a:solidFill>
                  <a:latin typeface="+mj-lt"/>
                  <a:ea typeface="+mj-ea"/>
                  <a:cs typeface="+mj-cs"/>
                </a:rPr>
                <a:t>OBIETTIVI SPECIFICI di rilievo in relazione ai bisogni di prevenzione</a:t>
              </a:r>
              <a:endParaRPr lang="it-IT" sz="2000" kern="1200" spc="-50" dirty="0">
                <a:solidFill>
                  <a:schemeClr val="bg1"/>
                </a:solidFill>
                <a:latin typeface="+mj-lt"/>
                <a:ea typeface="+mj-ea"/>
                <a:cs typeface="+mj-cs"/>
              </a:endParaRPr>
            </a:p>
          </p:txBody>
        </p:sp>
      </p:grpSp>
      <p:grpSp>
        <p:nvGrpSpPr>
          <p:cNvPr id="7" name="Gruppo 17"/>
          <p:cNvGrpSpPr/>
          <p:nvPr/>
        </p:nvGrpSpPr>
        <p:grpSpPr>
          <a:xfrm>
            <a:off x="116828" y="3101447"/>
            <a:ext cx="7785404" cy="560880"/>
            <a:chOff x="304800" y="3563072"/>
            <a:chExt cx="4267200" cy="560880"/>
          </a:xfrm>
          <a:solidFill>
            <a:schemeClr val="accent5">
              <a:lumMod val="60000"/>
              <a:lumOff val="40000"/>
            </a:schemeClr>
          </a:solidFill>
        </p:grpSpPr>
        <p:sp>
          <p:nvSpPr>
            <p:cNvPr id="19" name="Rettangolo arrotondato 18"/>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ttangolo 19"/>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tx1">
                      <a:lumMod val="75000"/>
                      <a:lumOff val="25000"/>
                    </a:schemeClr>
                  </a:solidFill>
                  <a:latin typeface="+mj-lt"/>
                  <a:ea typeface="+mj-ea"/>
                  <a:cs typeface="+mj-cs"/>
                </a:rPr>
                <a:t>Competenze/attuazioni tecniche</a:t>
              </a:r>
              <a:endParaRPr lang="it-IT" sz="2000" kern="1200" spc="-50" dirty="0">
                <a:solidFill>
                  <a:schemeClr val="tx1">
                    <a:lumMod val="75000"/>
                    <a:lumOff val="25000"/>
                  </a:schemeClr>
                </a:solidFill>
                <a:latin typeface="+mj-lt"/>
                <a:ea typeface="+mj-ea"/>
                <a:cs typeface="+mj-cs"/>
              </a:endParaRPr>
            </a:p>
          </p:txBody>
        </p:sp>
      </p:grpSp>
      <p:sp>
        <p:nvSpPr>
          <p:cNvPr id="18" name="Rettangolo 17"/>
          <p:cNvSpPr/>
          <p:nvPr/>
        </p:nvSpPr>
        <p:spPr>
          <a:xfrm>
            <a:off x="166782" y="1265234"/>
            <a:ext cx="8885441" cy="1754326"/>
          </a:xfrm>
          <a:prstGeom prst="rect">
            <a:avLst/>
          </a:prstGeom>
          <a:ln w="19050">
            <a:solidFill>
              <a:schemeClr val="accent5">
                <a:lumMod val="75000"/>
              </a:schemeClr>
            </a:solidFill>
          </a:ln>
        </p:spPr>
        <p:txBody>
          <a:bodyPr wrap="square">
            <a:spAutoFit/>
          </a:bodyPr>
          <a:lstStyle/>
          <a:p>
            <a:pPr algn="just">
              <a:buFont typeface="Wingdings" pitchFamily="2" charset="2"/>
              <a:buChar char="ü"/>
            </a:pPr>
            <a:r>
              <a:rPr lang="it-IT" dirty="0" smtClean="0"/>
              <a:t>Aggiornamento delle Linee Guida Coordinamento Tecnico </a:t>
            </a:r>
            <a:r>
              <a:rPr lang="it-IT" dirty="0" err="1" smtClean="0"/>
              <a:t>Regioni-INAIL-ISS</a:t>
            </a:r>
            <a:r>
              <a:rPr lang="it-IT" dirty="0" smtClean="0"/>
              <a:t> (ultimo aggiornamento 2013) in relazione all’entrata in vigore del D. </a:t>
            </a:r>
            <a:r>
              <a:rPr lang="it-IT" dirty="0" err="1" smtClean="0"/>
              <a:t>Lgs</a:t>
            </a:r>
            <a:r>
              <a:rPr lang="it-IT" dirty="0" smtClean="0"/>
              <a:t> 159/2016 in recepimento della Direttiva UE 2013/35 che modifica il Titolo VIII Capo IV del D. </a:t>
            </a:r>
            <a:r>
              <a:rPr lang="it-IT" dirty="0" err="1" smtClean="0"/>
              <a:t>Lgs</a:t>
            </a:r>
            <a:r>
              <a:rPr lang="it-IT" dirty="0" smtClean="0"/>
              <a:t> 81/08</a:t>
            </a:r>
          </a:p>
          <a:p>
            <a:pPr algn="just">
              <a:buFont typeface="Wingdings" pitchFamily="2" charset="2"/>
              <a:buChar char="ü"/>
            </a:pPr>
            <a:r>
              <a:rPr lang="it-IT" dirty="0" smtClean="0"/>
              <a:t>Pubblicazione delle procedure guidate on-line specifiche per la valutazione del rischio CEM nel caso di soggetti sensibili con particolare riferimento ai  portatori di dispositivi impiantati attivi</a:t>
            </a:r>
            <a:endParaRPr lang="it-IT" dirty="0"/>
          </a:p>
        </p:txBody>
      </p:sp>
      <p:sp>
        <p:nvSpPr>
          <p:cNvPr id="21" name="Rettangolo 20"/>
          <p:cNvSpPr/>
          <p:nvPr/>
        </p:nvSpPr>
        <p:spPr>
          <a:xfrm>
            <a:off x="159031" y="3742264"/>
            <a:ext cx="8896901" cy="2585323"/>
          </a:xfrm>
          <a:prstGeom prst="rect">
            <a:avLst/>
          </a:prstGeom>
          <a:ln w="19050">
            <a:solidFill>
              <a:schemeClr val="accent5">
                <a:lumMod val="60000"/>
                <a:lumOff val="40000"/>
              </a:schemeClr>
            </a:solidFill>
          </a:ln>
        </p:spPr>
        <p:txBody>
          <a:bodyPr wrap="square">
            <a:spAutoFit/>
          </a:bodyPr>
          <a:lstStyle/>
          <a:p>
            <a:pPr algn="just">
              <a:buFont typeface="Wingdings" pitchFamily="2" charset="2"/>
              <a:buChar char="ü"/>
              <a:defRPr/>
            </a:pPr>
            <a:r>
              <a:rPr lang="it-IT" dirty="0" smtClean="0"/>
              <a:t>Rendere disponibili le  informazioni reperibili presso le banche dati dell’INAIL o delle regioni </a:t>
            </a:r>
            <a:r>
              <a:rPr lang="it-IT" dirty="0" smtClean="0">
                <a:hlinkClick r:id="rId3"/>
              </a:rPr>
              <a:t>www.portaleagentifisici.it</a:t>
            </a:r>
            <a:r>
              <a:rPr lang="it-IT" sz="1400" dirty="0" smtClean="0">
                <a:latin typeface="Comic Sans MS"/>
              </a:rPr>
              <a:t> i</a:t>
            </a:r>
            <a:r>
              <a:rPr lang="it-IT" dirty="0" smtClean="0"/>
              <a:t>n relazione al rischio CEM per il quale è previsto (ai sensi dell’art. 2019/81) che la valutazione del rischio possa essere effettuata utilizzando tali informazioni o specifiche buone prassi individuate o emanate dalla Commissione Consultiva Permanente (art. 6/81)</a:t>
            </a:r>
          </a:p>
          <a:p>
            <a:pPr algn="just">
              <a:defRPr/>
            </a:pPr>
            <a:endParaRPr lang="it-IT" dirty="0" smtClean="0"/>
          </a:p>
          <a:p>
            <a:pPr algn="just">
              <a:buFont typeface="Wingdings" pitchFamily="2" charset="2"/>
              <a:buChar char="ü"/>
              <a:defRPr/>
            </a:pPr>
            <a:r>
              <a:rPr lang="it-IT" dirty="0" smtClean="0"/>
              <a:t>Consolidare la sinergia con BRIC-INAIL</a:t>
            </a:r>
          </a:p>
          <a:p>
            <a:pPr algn="just">
              <a:defRPr/>
            </a:pPr>
            <a:endParaRPr lang="it-IT" dirty="0" smtClean="0"/>
          </a:p>
          <a:p>
            <a:pPr algn="just">
              <a:buFont typeface="Wingdings" pitchFamily="2" charset="2"/>
              <a:buChar char="ü"/>
              <a:defRPr/>
            </a:pPr>
            <a:r>
              <a:rPr lang="it-IT" dirty="0" smtClean="0"/>
              <a:t>Rendere operativa la banca dati CEM già disponibile sul Portale Agenti Fisici (PAF)</a:t>
            </a:r>
          </a:p>
        </p:txBody>
      </p:sp>
    </p:spTree>
    <p:extLst>
      <p:ext uri="{BB962C8B-B14F-4D97-AF65-F5344CB8AC3E}">
        <p14:creationId xmlns:p14="http://schemas.microsoft.com/office/powerpoint/2010/main" val="4772581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167440" y="23496"/>
            <a:ext cx="1247962" cy="704495"/>
          </a:xfrm>
          <a:prstGeom prst="rect">
            <a:avLst/>
          </a:prstGeom>
        </p:spPr>
      </p:pic>
      <p:sp>
        <p:nvSpPr>
          <p:cNvPr id="4" name="Titolo 1"/>
          <p:cNvSpPr txBox="1">
            <a:spLocks/>
          </p:cNvSpPr>
          <p:nvPr/>
        </p:nvSpPr>
        <p:spPr>
          <a:xfrm>
            <a:off x="1906445" y="32122"/>
            <a:ext cx="6514224" cy="657094"/>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r"/>
            <a:r>
              <a:rPr lang="it-IT" sz="2400" dirty="0" smtClean="0"/>
              <a:t>Gruppo Tecnico Interregionale </a:t>
            </a:r>
          </a:p>
          <a:p>
            <a:pPr algn="r"/>
            <a:r>
              <a:rPr lang="it-IT" sz="2400" b="1" dirty="0" smtClean="0"/>
              <a:t>Agenti Fisici</a:t>
            </a:r>
            <a:endParaRPr lang="it-IT" sz="2400" b="1" dirty="0"/>
          </a:p>
        </p:txBody>
      </p:sp>
      <p:grpSp>
        <p:nvGrpSpPr>
          <p:cNvPr id="5" name="Gruppo 14"/>
          <p:cNvGrpSpPr/>
          <p:nvPr/>
        </p:nvGrpSpPr>
        <p:grpSpPr>
          <a:xfrm>
            <a:off x="166782" y="960007"/>
            <a:ext cx="7785404" cy="560880"/>
            <a:chOff x="304800" y="3563072"/>
            <a:chExt cx="4267200" cy="560880"/>
          </a:xfrm>
          <a:solidFill>
            <a:schemeClr val="accent5">
              <a:lumMod val="40000"/>
              <a:lumOff val="60000"/>
            </a:schemeClr>
          </a:solidFill>
        </p:grpSpPr>
        <p:sp>
          <p:nvSpPr>
            <p:cNvPr id="16" name="Rettangolo arrotondato 15"/>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ettangolo 16"/>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tx1">
                      <a:lumMod val="75000"/>
                      <a:lumOff val="25000"/>
                    </a:schemeClr>
                  </a:solidFill>
                  <a:latin typeface="+mj-lt"/>
                  <a:ea typeface="+mj-ea"/>
                  <a:cs typeface="+mj-cs"/>
                </a:rPr>
                <a:t>Punti di forza/Lavori in corso</a:t>
              </a:r>
              <a:endParaRPr lang="it-IT" sz="2000" kern="1200" spc="-50" dirty="0">
                <a:solidFill>
                  <a:schemeClr val="tx1">
                    <a:lumMod val="75000"/>
                    <a:lumOff val="25000"/>
                  </a:schemeClr>
                </a:solidFill>
                <a:latin typeface="+mj-lt"/>
                <a:ea typeface="+mj-ea"/>
                <a:cs typeface="+mj-cs"/>
              </a:endParaRPr>
            </a:p>
          </p:txBody>
        </p:sp>
      </p:grpSp>
      <p:sp>
        <p:nvSpPr>
          <p:cNvPr id="21" name="Rettangolo 20"/>
          <p:cNvSpPr/>
          <p:nvPr/>
        </p:nvSpPr>
        <p:spPr>
          <a:xfrm>
            <a:off x="118087" y="1657283"/>
            <a:ext cx="8896901" cy="3970318"/>
          </a:xfrm>
          <a:prstGeom prst="rect">
            <a:avLst/>
          </a:prstGeom>
          <a:ln w="19050">
            <a:solidFill>
              <a:schemeClr val="accent5">
                <a:lumMod val="60000"/>
                <a:lumOff val="40000"/>
              </a:schemeClr>
            </a:solidFill>
          </a:ln>
        </p:spPr>
        <p:txBody>
          <a:bodyPr wrap="square">
            <a:spAutoFit/>
          </a:bodyPr>
          <a:lstStyle/>
          <a:p>
            <a:pPr marL="285750" indent="-285750" algn="just">
              <a:buFont typeface="Wingdings" pitchFamily="2" charset="2"/>
              <a:buChar char="ü"/>
            </a:pPr>
            <a:r>
              <a:rPr lang="it-IT" dirty="0" smtClean="0"/>
              <a:t>Gli Indirizzi per la valutazione e gestione del rischio connesso ai CEM ed in genere agli Agenti Fisici (Linee Guida e procedure guidate ad hoc per specifiche sorgenti)  possono trovare ampia diffusione e fruibilità tramite  il Portale Agenti Fisici (PAF)</a:t>
            </a:r>
          </a:p>
          <a:p>
            <a:pPr marL="285750" indent="-285750" algn="just"/>
            <a:endParaRPr lang="it-IT" dirty="0" smtClean="0"/>
          </a:p>
          <a:p>
            <a:pPr marL="285750" indent="-285750" algn="just">
              <a:buFont typeface="Wingdings" pitchFamily="2" charset="2"/>
              <a:buChar char="ü"/>
            </a:pPr>
            <a:r>
              <a:rPr lang="it-IT" dirty="0" smtClean="0"/>
              <a:t>La disponibilità ed il corretto impiego del PAF sono ancora scarsamente noti tra gli operatori dei dipartimenti di prevenzione, come è emerso dai risultati di un progetto specifico INAIL – Regione Toscana condotto nel 2016 in 5 Regioni</a:t>
            </a:r>
          </a:p>
          <a:p>
            <a:pPr marL="285750" indent="-285750" algn="just"/>
            <a:endParaRPr lang="it-IT" dirty="0" smtClean="0"/>
          </a:p>
          <a:p>
            <a:pPr marL="285750" indent="-285750" algn="just">
              <a:buFont typeface="Wingdings" pitchFamily="2" charset="2"/>
              <a:buChar char="ü"/>
            </a:pPr>
            <a:r>
              <a:rPr lang="it-IT" dirty="0" smtClean="0"/>
              <a:t>Il rischio da esposizione a CEM è ancora scarsamente percepito in realtà lavorative ove sono utilizzate sorgenti importanti dal punto di vista emissivo (apparati ad uso medico ed estetico, saldatura, riscaldamento a induzione etc.) e che  possono avere effetti gravi sulla salute e sicurezza, in particolare su soggetti con controindicazioni all’esposizione:  l’assenza di specifiche norme di tutela e di una corretta formazione dei lavoratori spesso si somma ad una scarsa consapevolezza del rischio da parte del </a:t>
            </a:r>
            <a:r>
              <a:rPr lang="it-IT" dirty="0" err="1" smtClean="0"/>
              <a:t>MC</a:t>
            </a:r>
            <a:r>
              <a:rPr lang="it-IT" dirty="0" smtClean="0"/>
              <a:t> e dei Servizi delle ASL/ATS</a:t>
            </a:r>
          </a:p>
        </p:txBody>
      </p:sp>
    </p:spTree>
    <p:extLst>
      <p:ext uri="{BB962C8B-B14F-4D97-AF65-F5344CB8AC3E}">
        <p14:creationId xmlns:p14="http://schemas.microsoft.com/office/powerpoint/2010/main" val="477258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167440" y="23496"/>
            <a:ext cx="1247962" cy="704495"/>
          </a:xfrm>
          <a:prstGeom prst="rect">
            <a:avLst/>
          </a:prstGeom>
        </p:spPr>
      </p:pic>
      <p:sp>
        <p:nvSpPr>
          <p:cNvPr id="4" name="Titolo 1"/>
          <p:cNvSpPr txBox="1">
            <a:spLocks/>
          </p:cNvSpPr>
          <p:nvPr/>
        </p:nvSpPr>
        <p:spPr>
          <a:xfrm>
            <a:off x="1906445" y="32122"/>
            <a:ext cx="6514224" cy="657094"/>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r"/>
            <a:r>
              <a:rPr lang="it-IT" sz="2400" dirty="0" smtClean="0"/>
              <a:t>Gruppo Tecnico Interregionale </a:t>
            </a:r>
          </a:p>
          <a:p>
            <a:pPr algn="r"/>
            <a:r>
              <a:rPr lang="it-IT" sz="2400" b="1" dirty="0" smtClean="0"/>
              <a:t>Sicurezza del Lavoro nelle Ferrovie</a:t>
            </a:r>
            <a:endParaRPr lang="it-IT" sz="2400" b="1" dirty="0"/>
          </a:p>
        </p:txBody>
      </p:sp>
      <p:grpSp>
        <p:nvGrpSpPr>
          <p:cNvPr id="2" name="Gruppo 6"/>
          <p:cNvGrpSpPr/>
          <p:nvPr/>
        </p:nvGrpSpPr>
        <p:grpSpPr>
          <a:xfrm>
            <a:off x="109078" y="822893"/>
            <a:ext cx="7785404" cy="560880"/>
            <a:chOff x="304800" y="3563072"/>
            <a:chExt cx="4267200" cy="560880"/>
          </a:xfrm>
          <a:solidFill>
            <a:schemeClr val="accent5">
              <a:lumMod val="75000"/>
            </a:schemeClr>
          </a:solidFill>
        </p:grpSpPr>
        <p:sp>
          <p:nvSpPr>
            <p:cNvPr id="8" name="Rettangolo arrotondato 7"/>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ettangolo 8"/>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bg1"/>
                  </a:solidFill>
                  <a:latin typeface="+mj-lt"/>
                  <a:ea typeface="+mj-ea"/>
                  <a:cs typeface="+mj-cs"/>
                </a:rPr>
                <a:t>OBIETTIVI SPECIFICI di rilievo in relazione ai bisogni di prevenzione</a:t>
              </a:r>
              <a:endParaRPr lang="it-IT" sz="2000" kern="1200" spc="-50" dirty="0">
                <a:solidFill>
                  <a:schemeClr val="bg1"/>
                </a:solidFill>
                <a:latin typeface="+mj-lt"/>
                <a:ea typeface="+mj-ea"/>
                <a:cs typeface="+mj-cs"/>
              </a:endParaRPr>
            </a:p>
          </p:txBody>
        </p:sp>
      </p:grpSp>
      <p:sp>
        <p:nvSpPr>
          <p:cNvPr id="18" name="Rettangolo 17"/>
          <p:cNvSpPr/>
          <p:nvPr/>
        </p:nvSpPr>
        <p:spPr>
          <a:xfrm>
            <a:off x="166782" y="1469954"/>
            <a:ext cx="8885441" cy="4524315"/>
          </a:xfrm>
          <a:prstGeom prst="rect">
            <a:avLst/>
          </a:prstGeom>
          <a:ln w="19050">
            <a:solidFill>
              <a:schemeClr val="accent5">
                <a:lumMod val="75000"/>
              </a:schemeClr>
            </a:solidFill>
          </a:ln>
        </p:spPr>
        <p:txBody>
          <a:bodyPr wrap="square">
            <a:spAutoFit/>
          </a:bodyPr>
          <a:lstStyle/>
          <a:p>
            <a:pPr algn="just">
              <a:buFont typeface="Wingdings" pitchFamily="2" charset="2"/>
              <a:buChar char="ü"/>
            </a:pPr>
            <a:r>
              <a:rPr lang="it-IT" dirty="0" smtClean="0"/>
              <a:t>Giungere ad una interpretazione e applicazione omogenea sul territorio nazionale del decreto sul primo soccorso e della decisione della Commissione </a:t>
            </a:r>
            <a:r>
              <a:rPr lang="it-IT" dirty="0"/>
              <a:t>I</a:t>
            </a:r>
            <a:r>
              <a:rPr lang="it-IT" dirty="0" smtClean="0"/>
              <a:t>nterpelli su tale argomento</a:t>
            </a:r>
          </a:p>
          <a:p>
            <a:pPr algn="just"/>
            <a:endParaRPr lang="it-IT" dirty="0" smtClean="0"/>
          </a:p>
          <a:p>
            <a:pPr algn="just">
              <a:buFont typeface="Wingdings" pitchFamily="2" charset="2"/>
              <a:buChar char="ü"/>
            </a:pPr>
            <a:r>
              <a:rPr lang="it-IT" dirty="0" smtClean="0"/>
              <a:t> Supportare i membri regionali nella Commissione </a:t>
            </a:r>
            <a:r>
              <a:rPr lang="it-IT" dirty="0"/>
              <a:t>I</a:t>
            </a:r>
            <a:r>
              <a:rPr lang="it-IT" dirty="0" smtClean="0"/>
              <a:t>nterpelli per il parere da esprimere su vigilante</a:t>
            </a:r>
          </a:p>
          <a:p>
            <a:pPr algn="just"/>
            <a:endParaRPr lang="it-IT" dirty="0" smtClean="0"/>
          </a:p>
          <a:p>
            <a:pPr algn="just">
              <a:buFont typeface="Wingdings" pitchFamily="2" charset="2"/>
              <a:buChar char="ü"/>
            </a:pPr>
            <a:r>
              <a:rPr lang="it-IT" dirty="0" smtClean="0"/>
              <a:t>Definire indirizzi omogenei sul territorio nazionale nel valutare la compatibilità con il </a:t>
            </a:r>
            <a:r>
              <a:rPr lang="it-IT" dirty="0" err="1" smtClean="0"/>
              <a:t>D.Lgs</a:t>
            </a:r>
            <a:r>
              <a:rPr lang="it-IT" dirty="0" smtClean="0"/>
              <a:t> 81/08 dei diversi tipi di vigilante</a:t>
            </a:r>
          </a:p>
          <a:p>
            <a:pPr algn="just"/>
            <a:endParaRPr lang="it-IT" dirty="0" smtClean="0"/>
          </a:p>
          <a:p>
            <a:pPr algn="just">
              <a:buFont typeface="Wingdings" pitchFamily="2" charset="2"/>
              <a:buChar char="ü"/>
            </a:pPr>
            <a:r>
              <a:rPr lang="it-IT" dirty="0" smtClean="0"/>
              <a:t>Partecipare in rappresentanza delle Regioni alla Commissione per l’aggiornamento della Legge 191/74 sulla vigilanza in ambito ferroviario (nel caso di una sua attivazione)</a:t>
            </a:r>
          </a:p>
          <a:p>
            <a:pPr algn="just"/>
            <a:endParaRPr lang="it-IT" dirty="0" smtClean="0"/>
          </a:p>
          <a:p>
            <a:pPr algn="just">
              <a:buFont typeface="Wingdings" pitchFamily="2" charset="2"/>
              <a:buChar char="ü"/>
            </a:pPr>
            <a:r>
              <a:rPr lang="it-IT" dirty="0" smtClean="0"/>
              <a:t>Formalizzare con Ministeri interessati l’attuale competenza delle ASL/ATS nella vigilanza in ambito ferroviario</a:t>
            </a:r>
          </a:p>
          <a:p>
            <a:pPr algn="just"/>
            <a:endParaRPr lang="it-IT" dirty="0" smtClean="0"/>
          </a:p>
          <a:p>
            <a:pPr algn="just">
              <a:buFont typeface="Wingdings" pitchFamily="2" charset="2"/>
              <a:buChar char="ü"/>
            </a:pPr>
            <a:r>
              <a:rPr lang="it-IT" dirty="0" smtClean="0"/>
              <a:t>Aprire un tavolo di confronto con i Ministeri interessati su tutta la tematica</a:t>
            </a:r>
          </a:p>
        </p:txBody>
      </p:sp>
    </p:spTree>
    <p:extLst>
      <p:ext uri="{BB962C8B-B14F-4D97-AF65-F5344CB8AC3E}">
        <p14:creationId xmlns:p14="http://schemas.microsoft.com/office/powerpoint/2010/main" val="4772581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167440" y="23496"/>
            <a:ext cx="1247962" cy="704495"/>
          </a:xfrm>
          <a:prstGeom prst="rect">
            <a:avLst/>
          </a:prstGeom>
        </p:spPr>
      </p:pic>
      <p:sp>
        <p:nvSpPr>
          <p:cNvPr id="4" name="Titolo 1"/>
          <p:cNvSpPr txBox="1">
            <a:spLocks/>
          </p:cNvSpPr>
          <p:nvPr/>
        </p:nvSpPr>
        <p:spPr>
          <a:xfrm>
            <a:off x="1906445" y="32122"/>
            <a:ext cx="6514224" cy="657094"/>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r"/>
            <a:r>
              <a:rPr lang="it-IT" sz="2400" dirty="0" smtClean="0"/>
              <a:t>Gruppo Tecnico Interregionale </a:t>
            </a:r>
          </a:p>
          <a:p>
            <a:pPr algn="r"/>
            <a:r>
              <a:rPr lang="it-IT" sz="2400" b="1" dirty="0" smtClean="0"/>
              <a:t>Sicurezza del Lavoro nelle Ferrovie</a:t>
            </a:r>
            <a:endParaRPr lang="it-IT" sz="2400" b="1" dirty="0"/>
          </a:p>
        </p:txBody>
      </p:sp>
      <p:grpSp>
        <p:nvGrpSpPr>
          <p:cNvPr id="5" name="Gruppo 17"/>
          <p:cNvGrpSpPr/>
          <p:nvPr/>
        </p:nvGrpSpPr>
        <p:grpSpPr>
          <a:xfrm>
            <a:off x="116828" y="734789"/>
            <a:ext cx="7785404" cy="560880"/>
            <a:chOff x="304800" y="3563072"/>
            <a:chExt cx="4267200" cy="560880"/>
          </a:xfrm>
          <a:solidFill>
            <a:schemeClr val="accent5">
              <a:lumMod val="60000"/>
              <a:lumOff val="40000"/>
            </a:schemeClr>
          </a:solidFill>
        </p:grpSpPr>
        <p:sp>
          <p:nvSpPr>
            <p:cNvPr id="19" name="Rettangolo arrotondato 18"/>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ttangolo 19"/>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tx1">
                      <a:lumMod val="75000"/>
                      <a:lumOff val="25000"/>
                    </a:schemeClr>
                  </a:solidFill>
                  <a:latin typeface="+mj-lt"/>
                  <a:ea typeface="+mj-ea"/>
                  <a:cs typeface="+mj-cs"/>
                </a:rPr>
                <a:t>Competenze/attuazioni tecniche</a:t>
              </a:r>
              <a:endParaRPr lang="it-IT" sz="2000" kern="1200" spc="-50" dirty="0">
                <a:solidFill>
                  <a:schemeClr val="tx1">
                    <a:lumMod val="75000"/>
                    <a:lumOff val="25000"/>
                  </a:schemeClr>
                </a:solidFill>
                <a:latin typeface="+mj-lt"/>
                <a:ea typeface="+mj-ea"/>
                <a:cs typeface="+mj-cs"/>
              </a:endParaRPr>
            </a:p>
          </p:txBody>
        </p:sp>
      </p:grpSp>
      <p:sp>
        <p:nvSpPr>
          <p:cNvPr id="21" name="Rettangolo 20"/>
          <p:cNvSpPr/>
          <p:nvPr/>
        </p:nvSpPr>
        <p:spPr>
          <a:xfrm>
            <a:off x="159031" y="1346774"/>
            <a:ext cx="8896901" cy="2585323"/>
          </a:xfrm>
          <a:prstGeom prst="rect">
            <a:avLst/>
          </a:prstGeom>
          <a:ln w="19050">
            <a:solidFill>
              <a:schemeClr val="accent5">
                <a:lumMod val="60000"/>
                <a:lumOff val="40000"/>
              </a:schemeClr>
            </a:solidFill>
          </a:ln>
        </p:spPr>
        <p:txBody>
          <a:bodyPr wrap="square">
            <a:spAutoFit/>
          </a:bodyPr>
          <a:lstStyle/>
          <a:p>
            <a:pPr algn="just">
              <a:defRPr/>
            </a:pPr>
            <a:r>
              <a:rPr lang="it-IT" dirty="0" smtClean="0"/>
              <a:t>Le principali attività svolte dal Gruppo Tecnico:</a:t>
            </a:r>
          </a:p>
          <a:p>
            <a:pPr marL="381000" indent="-381000">
              <a:buClr>
                <a:schemeClr val="tx1"/>
              </a:buClr>
              <a:buFont typeface="Wingdings" pitchFamily="2" charset="2"/>
              <a:buChar char="ü"/>
            </a:pPr>
            <a:r>
              <a:rPr lang="it-IT" dirty="0" smtClean="0"/>
              <a:t>definizione dei procedure di primo soccorso in ambito ferroviario</a:t>
            </a:r>
          </a:p>
          <a:p>
            <a:pPr marL="381000" indent="-381000">
              <a:buClr>
                <a:schemeClr val="tx1"/>
              </a:buClr>
              <a:buFont typeface="Wingdings" pitchFamily="2" charset="2"/>
              <a:buChar char="ü"/>
            </a:pPr>
            <a:r>
              <a:rPr lang="it-IT" dirty="0" smtClean="0"/>
              <a:t>Considerazione criticità “Vigilante”</a:t>
            </a:r>
          </a:p>
          <a:p>
            <a:pPr marL="381000" indent="-381000">
              <a:buClr>
                <a:schemeClr val="tx1"/>
              </a:buClr>
              <a:buFont typeface="Wingdings" pitchFamily="2" charset="2"/>
              <a:buChar char="ü"/>
            </a:pPr>
            <a:r>
              <a:rPr lang="it-IT" dirty="0" smtClean="0"/>
              <a:t>Consulenza tecnica per le decisioni assunte in sede di commissione interpelli</a:t>
            </a:r>
          </a:p>
          <a:p>
            <a:pPr marL="381000" indent="-381000">
              <a:buClr>
                <a:schemeClr val="tx1"/>
              </a:buClr>
              <a:buFont typeface="Wingdings" pitchFamily="2" charset="2"/>
              <a:buChar char="ü"/>
            </a:pPr>
            <a:r>
              <a:rPr lang="it-IT" dirty="0" smtClean="0"/>
              <a:t>Supporto tecnico per la redazione del decreto ministeriale su primo soccorso del 24 Gennaio 2011 n. 19</a:t>
            </a:r>
          </a:p>
          <a:p>
            <a:pPr marL="381000" indent="-381000">
              <a:buClr>
                <a:schemeClr val="tx1"/>
              </a:buClr>
              <a:buFont typeface="Wingdings" pitchFamily="2" charset="2"/>
              <a:buChar char="ü"/>
            </a:pPr>
            <a:r>
              <a:rPr lang="it-IT" dirty="0" smtClean="0"/>
              <a:t>Partecipazione alla commissione per la revisione della legge 191/74</a:t>
            </a:r>
          </a:p>
          <a:p>
            <a:pPr marL="381000" indent="-381000">
              <a:buClr>
                <a:schemeClr val="tx1"/>
              </a:buClr>
              <a:buFont typeface="Wingdings" pitchFamily="2" charset="2"/>
              <a:buChar char="ü"/>
            </a:pPr>
            <a:r>
              <a:rPr lang="it-IT" dirty="0" smtClean="0"/>
              <a:t>Confronto con Ministeri Lavoro, Salute, Trasporti</a:t>
            </a:r>
          </a:p>
          <a:p>
            <a:pPr marL="381000" indent="-381000">
              <a:buClr>
                <a:schemeClr val="tx1"/>
              </a:buClr>
              <a:buFont typeface="Wingdings" pitchFamily="2" charset="2"/>
              <a:buChar char="ü"/>
            </a:pPr>
            <a:r>
              <a:rPr lang="it-IT" dirty="0" smtClean="0"/>
              <a:t>Predisposizione della nota CIP del 26/5/2017</a:t>
            </a:r>
          </a:p>
        </p:txBody>
      </p:sp>
      <p:grpSp>
        <p:nvGrpSpPr>
          <p:cNvPr id="12" name="Gruppo 14"/>
          <p:cNvGrpSpPr/>
          <p:nvPr/>
        </p:nvGrpSpPr>
        <p:grpSpPr>
          <a:xfrm>
            <a:off x="116828" y="3961461"/>
            <a:ext cx="7785404" cy="560880"/>
            <a:chOff x="304800" y="3563072"/>
            <a:chExt cx="4267200" cy="560880"/>
          </a:xfrm>
          <a:solidFill>
            <a:schemeClr val="accent5">
              <a:lumMod val="40000"/>
              <a:lumOff val="60000"/>
            </a:schemeClr>
          </a:solidFill>
        </p:grpSpPr>
        <p:sp>
          <p:nvSpPr>
            <p:cNvPr id="13" name="Rettangolo arrotondato 12"/>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ettangolo 13"/>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tx1">
                      <a:lumMod val="75000"/>
                      <a:lumOff val="25000"/>
                    </a:schemeClr>
                  </a:solidFill>
                  <a:latin typeface="+mj-lt"/>
                  <a:ea typeface="+mj-ea"/>
                  <a:cs typeface="+mj-cs"/>
                </a:rPr>
                <a:t>Punti di forza/Lavori in corso</a:t>
              </a:r>
              <a:endParaRPr lang="it-IT" sz="2000" kern="1200" spc="-50" dirty="0">
                <a:solidFill>
                  <a:schemeClr val="tx1">
                    <a:lumMod val="75000"/>
                    <a:lumOff val="25000"/>
                  </a:schemeClr>
                </a:solidFill>
                <a:latin typeface="+mj-lt"/>
                <a:ea typeface="+mj-ea"/>
                <a:cs typeface="+mj-cs"/>
              </a:endParaRPr>
            </a:p>
          </p:txBody>
        </p:sp>
      </p:grpSp>
      <p:sp>
        <p:nvSpPr>
          <p:cNvPr id="15" name="Rettangolo 14"/>
          <p:cNvSpPr/>
          <p:nvPr/>
        </p:nvSpPr>
        <p:spPr>
          <a:xfrm>
            <a:off x="139486" y="4560113"/>
            <a:ext cx="8896901" cy="1477328"/>
          </a:xfrm>
          <a:prstGeom prst="rect">
            <a:avLst/>
          </a:prstGeom>
          <a:ln w="19050">
            <a:solidFill>
              <a:schemeClr val="accent5">
                <a:lumMod val="60000"/>
                <a:lumOff val="40000"/>
              </a:schemeClr>
            </a:solidFill>
          </a:ln>
        </p:spPr>
        <p:txBody>
          <a:bodyPr wrap="square">
            <a:spAutoFit/>
          </a:bodyPr>
          <a:lstStyle/>
          <a:p>
            <a:pPr marL="381000" indent="-381000" algn="just">
              <a:buClr>
                <a:schemeClr val="tx1"/>
              </a:buClr>
              <a:buFont typeface="Wingdings" pitchFamily="2" charset="2"/>
              <a:buChar char="ü"/>
            </a:pPr>
            <a:r>
              <a:rPr lang="it-IT" dirty="0" smtClean="0"/>
              <a:t>Elaborazione di Indirizzi per l’individuazione dei responsabili di eventuali violazioni con criteri omogenei sul territorio nazionale</a:t>
            </a:r>
          </a:p>
          <a:p>
            <a:pPr marL="381000" indent="-381000" algn="just">
              <a:buClr>
                <a:schemeClr val="tx1"/>
              </a:buClr>
              <a:buFont typeface="Wingdings" pitchFamily="2" charset="2"/>
              <a:buChar char="ü"/>
            </a:pPr>
            <a:r>
              <a:rPr lang="it-IT" dirty="0" smtClean="0"/>
              <a:t>Definizione dei criteri con cui applicare in modo omogeneo il modello organizzativo “agente solo”, quale parte integrante delle misure da considerare per garantire un efficace primo soccorso in ogni punto della linea</a:t>
            </a:r>
          </a:p>
        </p:txBody>
      </p:sp>
    </p:spTree>
    <p:extLst>
      <p:ext uri="{BB962C8B-B14F-4D97-AF65-F5344CB8AC3E}">
        <p14:creationId xmlns:p14="http://schemas.microsoft.com/office/powerpoint/2010/main" val="477258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167440" y="50792"/>
            <a:ext cx="1247962" cy="704495"/>
          </a:xfrm>
          <a:prstGeom prst="rect">
            <a:avLst/>
          </a:prstGeom>
        </p:spPr>
      </p:pic>
      <p:sp>
        <p:nvSpPr>
          <p:cNvPr id="4" name="Titolo 1"/>
          <p:cNvSpPr txBox="1">
            <a:spLocks/>
          </p:cNvSpPr>
          <p:nvPr/>
        </p:nvSpPr>
        <p:spPr>
          <a:xfrm>
            <a:off x="1906445" y="32122"/>
            <a:ext cx="6514224" cy="657094"/>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r"/>
            <a:r>
              <a:rPr lang="it-IT" sz="2400" dirty="0" smtClean="0"/>
              <a:t>Gruppo Tecnico Interregionale </a:t>
            </a:r>
          </a:p>
          <a:p>
            <a:pPr algn="r"/>
            <a:r>
              <a:rPr lang="it-IT" sz="2400" b="1" dirty="0" smtClean="0"/>
              <a:t>Porti</a:t>
            </a:r>
            <a:endParaRPr lang="it-IT" sz="2400" b="1" dirty="0"/>
          </a:p>
        </p:txBody>
      </p:sp>
      <p:grpSp>
        <p:nvGrpSpPr>
          <p:cNvPr id="2" name="Gruppo 6"/>
          <p:cNvGrpSpPr/>
          <p:nvPr/>
        </p:nvGrpSpPr>
        <p:grpSpPr>
          <a:xfrm>
            <a:off x="109078" y="809245"/>
            <a:ext cx="7785404" cy="560880"/>
            <a:chOff x="304800" y="3563072"/>
            <a:chExt cx="4267200" cy="560880"/>
          </a:xfrm>
          <a:solidFill>
            <a:schemeClr val="accent5">
              <a:lumMod val="75000"/>
            </a:schemeClr>
          </a:solidFill>
        </p:grpSpPr>
        <p:sp>
          <p:nvSpPr>
            <p:cNvPr id="8" name="Rettangolo arrotondato 7"/>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ettangolo 8"/>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bg1"/>
                  </a:solidFill>
                  <a:latin typeface="+mj-lt"/>
                  <a:ea typeface="+mj-ea"/>
                  <a:cs typeface="+mj-cs"/>
                </a:rPr>
                <a:t>OBIETTIVI SPECIFICI di rilievo in relazione ai bisogni di prevenzione</a:t>
              </a:r>
              <a:endParaRPr lang="it-IT" sz="2000" kern="1200" spc="-50" dirty="0">
                <a:solidFill>
                  <a:schemeClr val="bg1"/>
                </a:solidFill>
                <a:latin typeface="+mj-lt"/>
                <a:ea typeface="+mj-ea"/>
                <a:cs typeface="+mj-cs"/>
              </a:endParaRPr>
            </a:p>
          </p:txBody>
        </p:sp>
      </p:grpSp>
      <p:sp>
        <p:nvSpPr>
          <p:cNvPr id="18" name="Rettangolo 17"/>
          <p:cNvSpPr/>
          <p:nvPr/>
        </p:nvSpPr>
        <p:spPr>
          <a:xfrm>
            <a:off x="109078" y="1583140"/>
            <a:ext cx="8885441" cy="4247317"/>
          </a:xfrm>
          <a:prstGeom prst="rect">
            <a:avLst/>
          </a:prstGeom>
          <a:ln w="19050">
            <a:solidFill>
              <a:schemeClr val="accent5">
                <a:lumMod val="75000"/>
              </a:schemeClr>
            </a:solidFill>
          </a:ln>
        </p:spPr>
        <p:txBody>
          <a:bodyPr wrap="square">
            <a:spAutoFit/>
          </a:bodyPr>
          <a:lstStyle/>
          <a:p>
            <a:pPr lvl="0" algn="just">
              <a:buFont typeface="Wingdings" pitchFamily="2" charset="2"/>
              <a:buChar char="ü"/>
            </a:pPr>
            <a:r>
              <a:rPr lang="it-IT" dirty="0" smtClean="0"/>
              <a:t>Promuovere la programmazione delle attività dei Comitati di Igiene e Sicurezza Portuale ex art.7 D. </a:t>
            </a:r>
            <a:r>
              <a:rPr lang="it-IT" dirty="0" err="1" smtClean="0"/>
              <a:t>Lgs</a:t>
            </a:r>
            <a:r>
              <a:rPr lang="it-IT" dirty="0" smtClean="0"/>
              <a:t> 272/99</a:t>
            </a:r>
          </a:p>
          <a:p>
            <a:pPr lvl="0" algn="just"/>
            <a:endParaRPr lang="it-IT" dirty="0" smtClean="0"/>
          </a:p>
          <a:p>
            <a:pPr lvl="0" algn="just">
              <a:buFont typeface="Wingdings" pitchFamily="2" charset="2"/>
              <a:buChar char="ü"/>
            </a:pPr>
            <a:r>
              <a:rPr lang="it-IT" dirty="0" smtClean="0"/>
              <a:t>Favorire il raccordo tra D. </a:t>
            </a:r>
            <a:r>
              <a:rPr lang="it-IT" dirty="0" err="1" smtClean="0"/>
              <a:t>Lgs</a:t>
            </a:r>
            <a:r>
              <a:rPr lang="it-IT" dirty="0" smtClean="0"/>
              <a:t> 81/08 e D. </a:t>
            </a:r>
            <a:r>
              <a:rPr lang="it-IT" dirty="0" err="1" smtClean="0"/>
              <a:t>Lgs</a:t>
            </a:r>
            <a:r>
              <a:rPr lang="it-IT" dirty="0" smtClean="0"/>
              <a:t> 272/99, D. </a:t>
            </a:r>
            <a:r>
              <a:rPr lang="it-IT" dirty="0" err="1" smtClean="0"/>
              <a:t>Lgs</a:t>
            </a:r>
            <a:r>
              <a:rPr lang="it-IT" dirty="0" smtClean="0"/>
              <a:t> 298/99, D. </a:t>
            </a:r>
            <a:r>
              <a:rPr lang="it-IT" dirty="0" err="1" smtClean="0"/>
              <a:t>Lgs</a:t>
            </a:r>
            <a:r>
              <a:rPr lang="it-IT" dirty="0" smtClean="0"/>
              <a:t> 271/99, D. </a:t>
            </a:r>
            <a:r>
              <a:rPr lang="it-IT" dirty="0" err="1" smtClean="0"/>
              <a:t>Lgs</a:t>
            </a:r>
            <a:r>
              <a:rPr lang="it-IT" dirty="0" smtClean="0"/>
              <a:t> 32/16, ILO MLC 2006, Regolamento (UE) n.1257/2013</a:t>
            </a:r>
          </a:p>
          <a:p>
            <a:pPr lvl="0" algn="just"/>
            <a:endParaRPr lang="it-IT" dirty="0" smtClean="0"/>
          </a:p>
          <a:p>
            <a:pPr lvl="0" algn="just">
              <a:buFont typeface="Wingdings" pitchFamily="2" charset="2"/>
              <a:buChar char="ü"/>
            </a:pPr>
            <a:r>
              <a:rPr lang="it-IT" dirty="0" smtClean="0"/>
              <a:t>Con riferimento agli ambienti confinati, rivedere l’Interpello 10/2015, armonizzando il Titolo II del D. </a:t>
            </a:r>
            <a:r>
              <a:rPr lang="it-IT" dirty="0" err="1" smtClean="0"/>
              <a:t>Lgs</a:t>
            </a:r>
            <a:r>
              <a:rPr lang="it-IT" dirty="0" smtClean="0"/>
              <a:t> 81/08, il DPR 177/2011 e il D. </a:t>
            </a:r>
            <a:r>
              <a:rPr lang="it-IT" dirty="0" err="1" smtClean="0"/>
              <a:t>Lgs</a:t>
            </a:r>
            <a:r>
              <a:rPr lang="it-IT" dirty="0" smtClean="0"/>
              <a:t> 272/99 nelle riparazioni, </a:t>
            </a:r>
            <a:r>
              <a:rPr lang="it-IT" dirty="0"/>
              <a:t>in particolare nei bacini di </a:t>
            </a:r>
            <a:r>
              <a:rPr lang="it-IT" dirty="0" smtClean="0"/>
              <a:t>carenaggio, e nelle operazioni portuali</a:t>
            </a:r>
          </a:p>
          <a:p>
            <a:pPr lvl="0" algn="just"/>
            <a:endParaRPr lang="it-IT" dirty="0" smtClean="0"/>
          </a:p>
          <a:p>
            <a:pPr lvl="0" algn="just">
              <a:buFont typeface="Wingdings" pitchFamily="2" charset="2"/>
              <a:buChar char="ü"/>
            </a:pPr>
            <a:r>
              <a:rPr lang="it-IT" dirty="0" smtClean="0"/>
              <a:t>Armonizzare la rilevazione e l’analisi degli infortuni nella Cantieristica navale (Costruzioni e Riparazioni), nelle Operazioni portuali e nel Lavoro Marittimo e della Pesca</a:t>
            </a:r>
          </a:p>
          <a:p>
            <a:pPr lvl="0" algn="just"/>
            <a:endParaRPr lang="it-IT" dirty="0" smtClean="0"/>
          </a:p>
          <a:p>
            <a:pPr lvl="0" algn="just">
              <a:buFont typeface="Wingdings" pitchFamily="2" charset="2"/>
              <a:buChar char="ü"/>
            </a:pPr>
            <a:r>
              <a:rPr lang="it-IT" dirty="0" smtClean="0"/>
              <a:t>Condividere linee guida per la sorveglianza sanitaria in Cantieristica navale, Operazioni portuali, Lavoro marittimo e Pesca</a:t>
            </a:r>
            <a:endParaRPr lang="it-IT" dirty="0"/>
          </a:p>
        </p:txBody>
      </p:sp>
    </p:spTree>
    <p:extLst>
      <p:ext uri="{BB962C8B-B14F-4D97-AF65-F5344CB8AC3E}">
        <p14:creationId xmlns:p14="http://schemas.microsoft.com/office/powerpoint/2010/main" val="4772581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167440" y="9848"/>
            <a:ext cx="1247962" cy="704495"/>
          </a:xfrm>
          <a:prstGeom prst="rect">
            <a:avLst/>
          </a:prstGeom>
        </p:spPr>
      </p:pic>
      <p:sp>
        <p:nvSpPr>
          <p:cNvPr id="4" name="Titolo 1"/>
          <p:cNvSpPr txBox="1">
            <a:spLocks/>
          </p:cNvSpPr>
          <p:nvPr/>
        </p:nvSpPr>
        <p:spPr>
          <a:xfrm>
            <a:off x="1906445" y="32122"/>
            <a:ext cx="6514224" cy="657094"/>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r"/>
            <a:r>
              <a:rPr lang="it-IT" sz="2400" dirty="0" smtClean="0"/>
              <a:t>Gruppo Tecnico Interregionale </a:t>
            </a:r>
          </a:p>
          <a:p>
            <a:pPr algn="r"/>
            <a:r>
              <a:rPr lang="it-IT" sz="2400" b="1" dirty="0" smtClean="0"/>
              <a:t>Porti</a:t>
            </a:r>
            <a:endParaRPr lang="it-IT" sz="2400" b="1" dirty="0"/>
          </a:p>
        </p:txBody>
      </p:sp>
      <p:grpSp>
        <p:nvGrpSpPr>
          <p:cNvPr id="2" name="Gruppo 6"/>
          <p:cNvGrpSpPr/>
          <p:nvPr/>
        </p:nvGrpSpPr>
        <p:grpSpPr>
          <a:xfrm>
            <a:off x="109078" y="713709"/>
            <a:ext cx="7785404" cy="560880"/>
            <a:chOff x="304800" y="3563072"/>
            <a:chExt cx="4267200" cy="560880"/>
          </a:xfrm>
          <a:solidFill>
            <a:schemeClr val="accent5">
              <a:lumMod val="75000"/>
            </a:schemeClr>
          </a:solidFill>
        </p:grpSpPr>
        <p:sp>
          <p:nvSpPr>
            <p:cNvPr id="8" name="Rettangolo arrotondato 7"/>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ettangolo 8"/>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bg1"/>
                  </a:solidFill>
                  <a:latin typeface="+mj-lt"/>
                  <a:ea typeface="+mj-ea"/>
                  <a:cs typeface="+mj-cs"/>
                </a:rPr>
                <a:t>OBIETTIVI SPECIFICI di rilievo in relazione ai bisogni di prevenzione</a:t>
              </a:r>
              <a:endParaRPr lang="it-IT" sz="2000" kern="1200" spc="-50" dirty="0">
                <a:solidFill>
                  <a:schemeClr val="bg1"/>
                </a:solidFill>
                <a:latin typeface="+mj-lt"/>
                <a:ea typeface="+mj-ea"/>
                <a:cs typeface="+mj-cs"/>
              </a:endParaRPr>
            </a:p>
          </p:txBody>
        </p:sp>
      </p:grpSp>
      <p:sp>
        <p:nvSpPr>
          <p:cNvPr id="18" name="Rettangolo 17"/>
          <p:cNvSpPr/>
          <p:nvPr/>
        </p:nvSpPr>
        <p:spPr>
          <a:xfrm>
            <a:off x="131736" y="1315449"/>
            <a:ext cx="8885441" cy="5078313"/>
          </a:xfrm>
          <a:prstGeom prst="rect">
            <a:avLst/>
          </a:prstGeom>
          <a:ln w="19050">
            <a:solidFill>
              <a:schemeClr val="accent5">
                <a:lumMod val="75000"/>
              </a:schemeClr>
            </a:solidFill>
          </a:ln>
        </p:spPr>
        <p:txBody>
          <a:bodyPr wrap="square">
            <a:spAutoFit/>
          </a:bodyPr>
          <a:lstStyle/>
          <a:p>
            <a:pPr algn="just">
              <a:buFont typeface="Wingdings" pitchFamily="2" charset="2"/>
              <a:buChar char="ü"/>
            </a:pPr>
            <a:r>
              <a:rPr lang="it-IT" dirty="0" smtClean="0"/>
              <a:t>Formare RLS, RLST su Operazioni Portuali e Riparazioni Navali</a:t>
            </a:r>
          </a:p>
          <a:p>
            <a:pPr algn="just"/>
            <a:endParaRPr lang="it-IT" dirty="0" smtClean="0"/>
          </a:p>
          <a:p>
            <a:pPr algn="just">
              <a:buFont typeface="Wingdings" pitchFamily="2" charset="2"/>
              <a:buChar char="ü"/>
            </a:pPr>
            <a:r>
              <a:rPr lang="it-IT" dirty="0" smtClean="0"/>
              <a:t>Operare il coordinamento Protocolli infortuni delle Procure, armonizzando le modalità di svolgimento di inchieste infortuni</a:t>
            </a:r>
          </a:p>
          <a:p>
            <a:pPr algn="just"/>
            <a:endParaRPr lang="it-IT" dirty="0" smtClean="0"/>
          </a:p>
          <a:p>
            <a:pPr algn="just">
              <a:buFont typeface="Wingdings" pitchFamily="2" charset="2"/>
              <a:buChar char="ü"/>
            </a:pPr>
            <a:r>
              <a:rPr lang="it-IT" dirty="0" smtClean="0"/>
              <a:t>Assecondare i progetti di Ricerca INAIL “Gestione integrata nel settore marittimo portuale”:</a:t>
            </a:r>
          </a:p>
          <a:p>
            <a:pPr lvl="1" algn="just">
              <a:buFont typeface="Wingdings" pitchFamily="2" charset="2"/>
              <a:buChar char="§"/>
            </a:pPr>
            <a:r>
              <a:rPr lang="it-IT" dirty="0" smtClean="0"/>
              <a:t>Piani Mirati di Prevenzione in ambito portuale</a:t>
            </a:r>
          </a:p>
          <a:p>
            <a:pPr lvl="1" algn="just">
              <a:buFont typeface="Wingdings" pitchFamily="2" charset="2"/>
              <a:buChar char="§"/>
            </a:pPr>
            <a:r>
              <a:rPr lang="it-IT" dirty="0" smtClean="0"/>
              <a:t>Ergonomia</a:t>
            </a:r>
          </a:p>
          <a:p>
            <a:pPr lvl="1" algn="just">
              <a:buFont typeface="Wingdings" pitchFamily="2" charset="2"/>
              <a:buChar char="§"/>
            </a:pPr>
            <a:r>
              <a:rPr lang="it-IT" dirty="0" smtClean="0"/>
              <a:t>Rischi Organizzativi</a:t>
            </a:r>
          </a:p>
          <a:p>
            <a:pPr lvl="1" algn="just"/>
            <a:endParaRPr lang="it-IT" dirty="0" smtClean="0"/>
          </a:p>
          <a:p>
            <a:pPr lvl="0" algn="just">
              <a:buFont typeface="Wingdings" pitchFamily="2" charset="2"/>
              <a:buChar char="ü"/>
            </a:pPr>
            <a:r>
              <a:rPr lang="it-IT" dirty="0" smtClean="0"/>
              <a:t>Attuare l’adeguata protezione dei lavoratori dall’ Amianto a bordo di navi battenti bandiera Italiana mediante:</a:t>
            </a:r>
          </a:p>
          <a:p>
            <a:pPr lvl="1" algn="just">
              <a:buFont typeface="Wingdings" pitchFamily="2" charset="2"/>
              <a:buChar char="§"/>
            </a:pPr>
            <a:r>
              <a:rPr lang="it-IT" dirty="0" smtClean="0"/>
              <a:t>aggiornamento banca dati censimento amianto sulle navi presso Ministero della Salute e progetto di ricerca CCM per banca dati CNR INSEAN</a:t>
            </a:r>
          </a:p>
          <a:p>
            <a:pPr lvl="1" algn="just">
              <a:buFont typeface="Wingdings" pitchFamily="2" charset="2"/>
              <a:buChar char="§"/>
            </a:pPr>
            <a:r>
              <a:rPr lang="it-IT" dirty="0"/>
              <a:t>a</a:t>
            </a:r>
            <a:r>
              <a:rPr lang="it-IT" dirty="0" smtClean="0"/>
              <a:t>pprofondimento dei rischi di esposizione ad agenti cancerogeni, non solo per i marittimi, ma anche per manutentori e riparatori navali.</a:t>
            </a:r>
          </a:p>
          <a:p>
            <a:pPr lvl="1" algn="just">
              <a:buFont typeface="Wingdings" pitchFamily="2" charset="2"/>
              <a:buChar char="§"/>
            </a:pPr>
            <a:r>
              <a:rPr lang="it-IT" dirty="0" smtClean="0"/>
              <a:t>Individuazione delle migliori modalità di informazione ai Patronati per il riconoscimento dei benefici pensionistici ai marittimi ex esposti</a:t>
            </a:r>
          </a:p>
        </p:txBody>
      </p:sp>
    </p:spTree>
    <p:extLst>
      <p:ext uri="{BB962C8B-B14F-4D97-AF65-F5344CB8AC3E}">
        <p14:creationId xmlns:p14="http://schemas.microsoft.com/office/powerpoint/2010/main" val="477258114"/>
      </p:ext>
    </p:extLst>
  </p:cSld>
  <p:clrMapOvr>
    <a:masterClrMapping/>
  </p:clrMapOvr>
</p:sld>
</file>

<file path=ppt/theme/theme1.xml><?xml version="1.0" encoding="utf-8"?>
<a:theme xmlns:a="http://schemas.openxmlformats.org/drawingml/2006/main" name="Retrospettivo">
  <a:themeElements>
    <a:clrScheme name="Personalizzato 3">
      <a:dk1>
        <a:sysClr val="windowText" lastClr="000000"/>
      </a:dk1>
      <a:lt1>
        <a:sysClr val="window" lastClr="FFFFFF"/>
      </a:lt1>
      <a:dk2>
        <a:srgbClr val="454551"/>
      </a:dk2>
      <a:lt2>
        <a:srgbClr val="D8D9DC"/>
      </a:lt2>
      <a:accent1>
        <a:srgbClr val="C830CC"/>
      </a:accent1>
      <a:accent2>
        <a:srgbClr val="962399"/>
      </a:accent2>
      <a:accent3>
        <a:srgbClr val="4EA6DC"/>
      </a:accent3>
      <a:accent4>
        <a:srgbClr val="4775E7"/>
      </a:accent4>
      <a:accent5>
        <a:srgbClr val="8971E1"/>
      </a:accent5>
      <a:accent6>
        <a:srgbClr val="D54773"/>
      </a:accent6>
      <a:hlink>
        <a:srgbClr val="6B9F25"/>
      </a:hlink>
      <a:folHlink>
        <a:srgbClr val="8C8C8C"/>
      </a:folHlink>
    </a:clrScheme>
    <a:fontScheme name="Retrospettivo">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ttivo">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2917</TotalTime>
  <Words>2099</Words>
  <Application>Microsoft Office PowerPoint</Application>
  <PresentationFormat>Presentazione su schermo (4:3)</PresentationFormat>
  <Paragraphs>206</Paragraphs>
  <Slides>16</Slides>
  <Notes>0</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16</vt:i4>
      </vt:variant>
    </vt:vector>
  </HeadingPairs>
  <TitlesOfParts>
    <vt:vector size="22" baseType="lpstr">
      <vt:lpstr>Arial</vt:lpstr>
      <vt:lpstr>Calibri</vt:lpstr>
      <vt:lpstr>Calibri Light</vt:lpstr>
      <vt:lpstr>Comic Sans MS</vt:lpstr>
      <vt:lpstr>Wingdings</vt:lpstr>
      <vt:lpstr>Retrospettivo</vt:lpstr>
      <vt:lpstr>Gruppo Tecnico Interregionale SSLL</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AG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 G</dc:creator>
  <cp:lastModifiedBy>Agostina Panzeri</cp:lastModifiedBy>
  <cp:revision>172</cp:revision>
  <cp:lastPrinted>2017-01-24T15:15:20Z</cp:lastPrinted>
  <dcterms:created xsi:type="dcterms:W3CDTF">2015-10-29T09:08:29Z</dcterms:created>
  <dcterms:modified xsi:type="dcterms:W3CDTF">2017-06-22T08:48:54Z</dcterms:modified>
</cp:coreProperties>
</file>