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6" r:id="rId3"/>
    <p:sldId id="258" r:id="rId4"/>
    <p:sldId id="259" r:id="rId5"/>
    <p:sldId id="267" r:id="rId6"/>
    <p:sldId id="268" r:id="rId7"/>
    <p:sldId id="273" r:id="rId8"/>
    <p:sldId id="277" r:id="rId9"/>
    <p:sldId id="275" r:id="rId10"/>
    <p:sldId id="271" r:id="rId11"/>
    <p:sldId id="272" r:id="rId12"/>
    <p:sldId id="278" r:id="rId13"/>
    <p:sldId id="274" r:id="rId14"/>
    <p:sldId id="270" r:id="rId15"/>
    <p:sldId id="261" r:id="rId16"/>
    <p:sldId id="257" r:id="rId17"/>
  </p:sldIdLst>
  <p:sldSz cx="9144000" cy="6858000" type="screen4x3"/>
  <p:notesSz cx="6810375" cy="994251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CC00"/>
    <a:srgbClr val="0000FF"/>
    <a:srgbClr val="FF0000"/>
    <a:srgbClr val="411420"/>
    <a:srgbClr val="5C0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65" autoAdjust="0"/>
    <p:restoredTop sz="92804" autoAdjust="0"/>
  </p:normalViewPr>
  <p:slideViewPr>
    <p:cSldViewPr snapToGrid="0" snapToObjects="1">
      <p:cViewPr varScale="1">
        <p:scale>
          <a:sx n="87" d="100"/>
          <a:sy n="87" d="100"/>
        </p:scale>
        <p:origin x="1674" y="60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A11404-B4E0-495D-B0ED-7F1495BA28F6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1856AF9-F60E-4470-BD46-A3B84240B5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4735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37E81F0-D3DB-49CF-85EF-87C9662C8880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F07602-0459-44EA-9258-0BB505BE33A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0321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9"/>
          <p:cNvSpPr txBox="1">
            <a:spLocks noGrp="1" noChangeArrowheads="1"/>
          </p:cNvSpPr>
          <p:nvPr/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r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74D1A1FD-B5C0-40D7-AF3D-A451538D00F5}" type="slidenum">
              <a:rPr lang="it-IT" altLang="it-IT" sz="1200">
                <a:solidFill>
                  <a:srgbClr val="000000"/>
                </a:solidFill>
                <a:latin typeface="Calibri" pitchFamily="34" charset="0"/>
                <a:ea typeface="Droid Sans Fallback"/>
                <a:cs typeface="DejaVu Sans"/>
              </a:rPr>
              <a:pPr algn="r"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2</a:t>
            </a:fld>
            <a:endParaRPr lang="it-IT" altLang="it-IT" sz="1200">
              <a:solidFill>
                <a:srgbClr val="000000"/>
              </a:solidFill>
              <a:latin typeface="Calibri" pitchFamily="34" charset="0"/>
              <a:ea typeface="Droid Sans Fallback"/>
              <a:cs typeface="DejaVu Sans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33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fld id="{D111BCD5-42D6-464B-94F2-595DA22B1C5C}" type="slidenum">
              <a:rPr lang="it-IT" altLang="it-IT">
                <a:solidFill>
                  <a:srgbClr val="000000"/>
                </a:solidFill>
                <a:ea typeface="Droid Sans Fallback"/>
                <a:cs typeface="DejaVu Sans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  <a:defRPr/>
              </a:pPr>
              <a:t>3</a:t>
            </a:fld>
            <a:endParaRPr lang="it-IT" altLang="it-IT">
              <a:solidFill>
                <a:srgbClr val="000000"/>
              </a:solidFill>
              <a:ea typeface="Droid Sans Fallback"/>
              <a:cs typeface="DejaVu Sans"/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864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fld id="{B6359DA5-A00E-4183-A8DF-C2D46F7F7DB3}" type="slidenum">
              <a:rPr lang="it-IT" altLang="it-IT">
                <a:solidFill>
                  <a:srgbClr val="000000"/>
                </a:solidFill>
                <a:ea typeface="Droid Sans Fallback"/>
                <a:cs typeface="DejaVu Sans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  <a:defRPr/>
              </a:pPr>
              <a:t>4</a:t>
            </a:fld>
            <a:endParaRPr lang="it-IT" altLang="it-IT">
              <a:solidFill>
                <a:srgbClr val="000000"/>
              </a:solidFill>
              <a:ea typeface="Droid Sans Fallback"/>
              <a:cs typeface="DejaVu Sans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331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9"/>
          <p:cNvSpPr txBox="1">
            <a:spLocks noGrp="1" noChangeArrowheads="1"/>
          </p:cNvSpPr>
          <p:nvPr/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r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4E1B0E2F-A1A2-4A0D-84BB-1EA534BB66D9}" type="slidenum">
              <a:rPr lang="it-IT" altLang="it-IT" sz="1200">
                <a:solidFill>
                  <a:srgbClr val="000000"/>
                </a:solidFill>
                <a:latin typeface="Calibri" pitchFamily="34" charset="0"/>
                <a:ea typeface="Droid Sans Fallback"/>
                <a:cs typeface="DejaVu Sans"/>
              </a:rPr>
              <a:pPr algn="r"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5</a:t>
            </a:fld>
            <a:endParaRPr lang="it-IT" altLang="it-IT" sz="1200">
              <a:solidFill>
                <a:srgbClr val="000000"/>
              </a:solidFill>
              <a:latin typeface="Calibri" pitchFamily="34" charset="0"/>
              <a:ea typeface="Droid Sans Fallback"/>
              <a:cs typeface="DejaVu Sans"/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951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9"/>
          <p:cNvSpPr txBox="1">
            <a:spLocks noGrp="1" noChangeArrowheads="1"/>
          </p:cNvSpPr>
          <p:nvPr/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r"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fld id="{7F1C18B1-1AF9-48EF-B160-63638EF9F51E}" type="slidenum">
              <a:rPr lang="it-IT" altLang="it-IT" sz="1200">
                <a:solidFill>
                  <a:srgbClr val="000000"/>
                </a:solidFill>
                <a:latin typeface="Calibri" pitchFamily="34" charset="0"/>
                <a:ea typeface="Droid Sans Fallback"/>
                <a:cs typeface="DejaVu Sans"/>
              </a:rPr>
              <a:pPr algn="r"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t>6</a:t>
            </a:fld>
            <a:endParaRPr lang="it-IT" altLang="it-IT" sz="1200">
              <a:solidFill>
                <a:srgbClr val="000000"/>
              </a:solidFill>
              <a:latin typeface="Calibri" pitchFamily="34" charset="0"/>
              <a:ea typeface="Droid Sans Fallback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035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fld id="{A0229294-87F9-4205-AFB8-1CE0BFE33854}" type="slidenum">
              <a:rPr lang="it-IT" altLang="it-IT">
                <a:solidFill>
                  <a:srgbClr val="000000"/>
                </a:solidFill>
                <a:ea typeface="Droid Sans Fallback"/>
                <a:cs typeface="DejaVu Sans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5025" algn="l"/>
                  <a:tab pos="7634288" algn="l"/>
                  <a:tab pos="8083550" algn="l"/>
                  <a:tab pos="8532813" algn="l"/>
                  <a:tab pos="8982075" algn="l"/>
                </a:tabLst>
                <a:defRPr/>
              </a:pPr>
              <a:t>15</a:t>
            </a:fld>
            <a:endParaRPr lang="it-IT" altLang="it-IT">
              <a:solidFill>
                <a:srgbClr val="000000"/>
              </a:solidFill>
              <a:ea typeface="Droid Sans Fallback"/>
              <a:cs typeface="DejaVu Sans"/>
            </a:endParaRPr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871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A12EB75-7586-41F8-93F4-2A3D86F945EA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CBD36166-F1C6-4433-9C89-CE37044B0A6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FEB2AF9-EBA0-4DB5-8E0F-977514925201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8373C84A-14FD-4CC9-8229-00A9DE3479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F608766-4727-465B-866E-ADE9A088E8C4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360FFCAD-1A9B-4257-BD4C-84F1286BE6C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9C6CE5C-DC17-4242-8B80-EAAFBEEAD50D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C2FD56C7-DB21-45A6-8361-47C732598B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8671BD8-5ED5-4156-A657-C3A546C1B0CE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4FF4E386-F5A1-4163-AA60-7A54BB7FEB5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E954E8-8875-40CE-BEC9-B795CF6FA91A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DB4EFD17-F078-4F61-8DCA-60198D13632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41BA7E3-D59B-48D4-BD2D-D86853C2FAF5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D24ACB3F-1C18-4FD5-AFBF-D6212A1F0D0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6707377-CA02-4F9E-95AC-FB4A15C2D569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36B0F76B-F31B-4259-B47C-ED7C3079579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822325" y="6459538"/>
            <a:ext cx="6535738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2F855B77-7B2A-47C1-817D-0A15330F2F5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318CB2-A9DF-45AB-AEAE-FC6A27931623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E70322-960D-4ADF-A83E-2946D0D80AE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94FD64-50C4-4D22-95F3-A55C401B822C}" type="datetimeFigureOut">
              <a:rPr lang="it-IT"/>
              <a:pPr>
                <a:defRPr/>
              </a:pPr>
              <a:t>23/06/2017</a:t>
            </a:fld>
            <a:endParaRPr lang="it-IT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050">
                <a:latin typeface="+mn-lt"/>
                <a:cs typeface="+mn-cs"/>
              </a:defRPr>
            </a:lvl1pPr>
          </a:lstStyle>
          <a:p>
            <a:pPr>
              <a:defRPr/>
            </a:pPr>
            <a:fld id="{AC35B1A3-E9D5-4CE5-93E0-4DC9A9FAEC5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446838"/>
            <a:ext cx="6535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"Self-</a:t>
            </a:r>
            <a:r>
              <a:rPr lang="it-IT" err="1"/>
              <a:t>portrait</a:t>
            </a:r>
            <a:r>
              <a:rPr lang="it-IT"/>
              <a:t> del Gruppo Tecnico Interregionale per la tutela della salute e sicurezza dei lavoratori"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3DEC91E-8D53-4424-BFFE-5FCA58C6EB5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800"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200"/>
            <a:ext cx="7772400" cy="1184275"/>
          </a:xfrm>
        </p:spPr>
        <p:txBody>
          <a:bodyPr/>
          <a:lstStyle/>
          <a:p>
            <a:pPr marL="1971675" algn="r" eaLnBrk="1" fontAlgn="auto" hangingPunct="1">
              <a:spcAft>
                <a:spcPts val="0"/>
              </a:spcAft>
              <a:defRPr/>
            </a:pPr>
            <a:r>
              <a:rPr lang="it-IT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Gruppo Tecnico Interregionale SSLL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386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1713" y="723900"/>
            <a:ext cx="12477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CasellaDiTesto 3"/>
          <p:cNvSpPr txBox="1">
            <a:spLocks noChangeArrowheads="1"/>
          </p:cNvSpPr>
          <p:nvPr/>
        </p:nvSpPr>
        <p:spPr bwMode="auto">
          <a:xfrm>
            <a:off x="371475" y="1944688"/>
            <a:ext cx="8429625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it-IT" altLang="it-IT" sz="4400" b="1">
                <a:solidFill>
                  <a:srgbClr val="002060"/>
                </a:solidFill>
                <a:latin typeface="Verdana" pitchFamily="34" charset="0"/>
              </a:rPr>
              <a:t>SELF-PORTRAIT </a:t>
            </a:r>
            <a:br>
              <a:rPr lang="it-IT" altLang="it-IT" sz="4400" b="1">
                <a:solidFill>
                  <a:srgbClr val="002060"/>
                </a:solidFill>
                <a:latin typeface="Verdana" pitchFamily="34" charset="0"/>
              </a:rPr>
            </a:br>
            <a:r>
              <a:rPr lang="it-IT" altLang="it-IT" sz="2400" b="1">
                <a:solidFill>
                  <a:srgbClr val="002060"/>
                </a:solidFill>
                <a:latin typeface="Verdana" pitchFamily="34" charset="0"/>
              </a:rPr>
              <a:t>Gruppo Tecnico Interregionale per la tutela della salute e sicurezza dei lavoratori</a:t>
            </a:r>
            <a:endParaRPr lang="it-IT" altLang="it-IT" sz="4400" b="1">
              <a:solidFill>
                <a:srgbClr val="002060"/>
              </a:solidFill>
              <a:latin typeface="Verdana" pitchFamily="34" charset="0"/>
            </a:endParaRPr>
          </a:p>
          <a:p>
            <a:pPr algn="ctr">
              <a:buFont typeface="Arial" charset="0"/>
              <a:buNone/>
            </a:pPr>
            <a:endParaRPr lang="it-IT" altLang="it-IT" sz="4000" b="1">
              <a:solidFill>
                <a:srgbClr val="FF0000"/>
              </a:solidFill>
              <a:latin typeface="Verdana" pitchFamily="34" charset="0"/>
            </a:endParaRPr>
          </a:p>
          <a:p>
            <a:pPr algn="ctr">
              <a:buFont typeface="Arial" charset="0"/>
              <a:buNone/>
            </a:pPr>
            <a:r>
              <a:rPr lang="it-IT" altLang="it-IT" sz="4000" b="1">
                <a:solidFill>
                  <a:srgbClr val="C00000"/>
                </a:solidFill>
                <a:latin typeface="Verdana" pitchFamily="34" charset="0"/>
              </a:rPr>
              <a:t>Sottogruppo AGENTI CANCEROGENI E TUMORI PROFESSIONALI </a:t>
            </a:r>
            <a:endParaRPr lang="it-IT" altLang="it-IT" sz="140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/>
            <a:endParaRPr lang="it-IT" altLang="it-IT" sz="140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/>
            <a:endParaRPr lang="it-IT" altLang="it-IT" sz="140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/>
            <a:endParaRPr lang="it-IT" altLang="it-IT" sz="1600" b="1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pPr algn="ctr"/>
            <a:r>
              <a:rPr lang="it-IT" altLang="it-IT" sz="1600">
                <a:latin typeface="Verdana" pitchFamily="34" charset="0"/>
                <a:ea typeface="Times New Roman" pitchFamily="18" charset="0"/>
                <a:cs typeface="Tahoma" pitchFamily="34" charset="0"/>
              </a:rPr>
              <a:t>Milano, 21 giugno 2017                                      a cura di: Gianpiero Mancini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822325" y="287338"/>
            <a:ext cx="7543800" cy="8223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it-IT" sz="2800" smtClean="0">
                <a:solidFill>
                  <a:srgbClr val="0000FF"/>
                </a:solidFill>
              </a:rPr>
              <a:t>Prodotti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it-IT" sz="2400" b="1" smtClean="0"/>
              <a:t> </a:t>
            </a:r>
            <a:r>
              <a:rPr lang="it-IT" sz="2400" b="1" smtClean="0">
                <a:solidFill>
                  <a:srgbClr val="0000FF"/>
                </a:solidFill>
              </a:rPr>
              <a:t>documento metodologico di indirizzo su registrazione e sorveglianza sanitaria</a:t>
            </a:r>
            <a:r>
              <a:rPr lang="it-IT" sz="2400" b="1" smtClean="0"/>
              <a:t> (in fase di trasmissione al coordinamento interregionale dei Servizi)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it-IT" sz="2400" b="1" smtClean="0">
                <a:solidFill>
                  <a:srgbClr val="0000FF"/>
                </a:solidFill>
              </a:rPr>
              <a:t>documento su formaldeide</a:t>
            </a:r>
            <a:r>
              <a:rPr lang="it-IT" sz="2400" b="1" smtClean="0"/>
              <a:t> di orientamento per registrazione degli esposti e altri elementi utili alla valutazione del rischio, in fase di elaborazione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822325" y="287338"/>
            <a:ext cx="7543800" cy="8223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it-IT" sz="2800" smtClean="0">
                <a:solidFill>
                  <a:srgbClr val="0000FF"/>
                </a:solidFill>
              </a:rPr>
              <a:t>Da fare</a:t>
            </a:r>
          </a:p>
        </p:txBody>
      </p:sp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it-IT" sz="2400" b="1" smtClean="0"/>
              <a:t> documenti su IPA e benzene (eventuali altri)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it-IT" sz="2400" b="1" smtClean="0"/>
              <a:t> documenti per le scuole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it-IT" sz="2400" b="1" smtClean="0"/>
              <a:t> corsi di formazione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it-IT" sz="2400" b="1" smtClean="0"/>
              <a:t> modello raccolta dati attività di prevenzione e vigilanza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822325" y="287338"/>
            <a:ext cx="7543800" cy="72866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it-IT" sz="2800" b="1" smtClean="0">
                <a:solidFill>
                  <a:srgbClr val="000099"/>
                </a:solidFill>
              </a:rPr>
              <a:t>Connotazione del gruppo nazionale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4124325"/>
            <a:ext cx="7543800" cy="15192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it-IT" sz="2400" b="1" smtClean="0">
                <a:solidFill>
                  <a:srgbClr val="FF0000"/>
                </a:solidFill>
              </a:rPr>
              <a:t>Fornire elementi utili alla valutazione del rischio</a:t>
            </a:r>
          </a:p>
          <a:p>
            <a:pPr>
              <a:lnSpc>
                <a:spcPct val="80000"/>
              </a:lnSpc>
            </a:pPr>
            <a:r>
              <a:rPr lang="it-IT" smtClean="0"/>
              <a:t>     </a:t>
            </a:r>
            <a:r>
              <a:rPr lang="it-IT" smtClean="0">
                <a:solidFill>
                  <a:srgbClr val="000099"/>
                </a:solidFill>
              </a:rPr>
              <a:t>anche …</a:t>
            </a:r>
          </a:p>
          <a:p>
            <a:pPr>
              <a:lnSpc>
                <a:spcPct val="80000"/>
              </a:lnSpc>
            </a:pPr>
            <a:r>
              <a:rPr lang="it-IT" smtClean="0">
                <a:solidFill>
                  <a:srgbClr val="000099"/>
                </a:solidFill>
              </a:rPr>
              <a:t>indirizzando verso il </a:t>
            </a:r>
            <a:r>
              <a:rPr lang="it-IT" b="1" i="1" smtClean="0">
                <a:solidFill>
                  <a:srgbClr val="000099"/>
                </a:solidFill>
              </a:rPr>
              <a:t>data finding</a:t>
            </a:r>
            <a:r>
              <a:rPr lang="it-IT" i="1" smtClean="0">
                <a:solidFill>
                  <a:srgbClr val="000099"/>
                </a:solidFill>
              </a:rPr>
              <a:t> </a:t>
            </a:r>
            <a:r>
              <a:rPr lang="it-IT" smtClean="0">
                <a:solidFill>
                  <a:srgbClr val="000099"/>
                </a:solidFill>
              </a:rPr>
              <a:t>corretto</a:t>
            </a:r>
            <a:r>
              <a:rPr lang="it-IT" i="1" smtClean="0">
                <a:solidFill>
                  <a:srgbClr val="000099"/>
                </a:solidFill>
              </a:rPr>
              <a:t> </a:t>
            </a:r>
            <a:r>
              <a:rPr lang="it-IT" smtClean="0">
                <a:solidFill>
                  <a:srgbClr val="000099"/>
                </a:solidFill>
              </a:rPr>
              <a:t>e gli approfondimenti necessari sull’agente cancerogeno in esame </a:t>
            </a:r>
          </a:p>
          <a:p>
            <a:pPr>
              <a:lnSpc>
                <a:spcPct val="80000"/>
              </a:lnSpc>
            </a:pPr>
            <a:endParaRPr lang="it-IT" smtClean="0">
              <a:solidFill>
                <a:srgbClr val="000099"/>
              </a:solidFill>
            </a:endParaRPr>
          </a:p>
          <a:p>
            <a:pPr>
              <a:lnSpc>
                <a:spcPct val="80000"/>
              </a:lnSpc>
            </a:pPr>
            <a:endParaRPr lang="it-IT" i="1" smtClean="0"/>
          </a:p>
          <a:p>
            <a:pPr>
              <a:lnSpc>
                <a:spcPct val="80000"/>
              </a:lnSpc>
            </a:pPr>
            <a:endParaRPr lang="it-IT" smtClean="0"/>
          </a:p>
          <a:p>
            <a:pPr>
              <a:lnSpc>
                <a:spcPct val="80000"/>
              </a:lnSpc>
            </a:pPr>
            <a:endParaRPr lang="it-IT" smtClean="0"/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822325" y="1308100"/>
            <a:ext cx="72421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it-IT" sz="2000" b="1">
                <a:solidFill>
                  <a:srgbClr val="FF0000"/>
                </a:solidFill>
              </a:rPr>
              <a:t>Non</a:t>
            </a:r>
            <a:r>
              <a:rPr lang="it-IT" sz="2000" b="1"/>
              <a:t> fornire valori incontrovertibili al di sopra dei quali adottare misure di prevenzione</a:t>
            </a:r>
          </a:p>
          <a:p>
            <a:pPr algn="ctr" defTabSz="914400">
              <a:spcBef>
                <a:spcPct val="50000"/>
              </a:spcBef>
            </a:pPr>
            <a:r>
              <a:rPr lang="it-IT" sz="2000" b="1"/>
              <a:t>(non possiamo sostituirci alle norme)</a:t>
            </a:r>
          </a:p>
        </p:txBody>
      </p:sp>
      <p:sp>
        <p:nvSpPr>
          <p:cNvPr id="32772" name="Text Box 5"/>
          <p:cNvSpPr txBox="1">
            <a:spLocks noChangeArrowheads="1"/>
          </p:cNvSpPr>
          <p:nvPr/>
        </p:nvSpPr>
        <p:spPr bwMode="auto">
          <a:xfrm>
            <a:off x="2476500" y="2755900"/>
            <a:ext cx="4533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it-IT" b="1">
                <a:solidFill>
                  <a:srgbClr val="FF0000"/>
                </a:solidFill>
              </a:rPr>
              <a:t>bensì…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t-IT" smtClean="0"/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it-IT" smtClean="0"/>
          </a:p>
        </p:txBody>
      </p:sp>
      <p:pic>
        <p:nvPicPr>
          <p:cNvPr id="33795" name="Picture 4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684" name="Group 388"/>
          <p:cNvGraphicFramePr>
            <a:graphicFrameLocks noGrp="1"/>
          </p:cNvGraphicFramePr>
          <p:nvPr>
            <p:ph idx="4294967295"/>
          </p:nvPr>
        </p:nvGraphicFramePr>
        <p:xfrm>
          <a:off x="822325" y="28575"/>
          <a:ext cx="7543800" cy="6143625"/>
        </p:xfrm>
        <a:graphic>
          <a:graphicData uri="http://schemas.openxmlformats.org/drawingml/2006/table">
            <a:tbl>
              <a:tblPr/>
              <a:tblGrid>
                <a:gridCol w="1611313"/>
                <a:gridCol w="3036887"/>
                <a:gridCol w="2895600"/>
              </a:tblGrid>
              <a:tr h="363538"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COMPOSIZIONE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Cognome Nome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Regione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Coordinatore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MANCINI GIANPIERO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Emilia-Romagna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rowSpan="20"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Componenti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PAGLIAI PAOLO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Emilia-Romagna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CALISTI ROBERTO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Marche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FERRARIS FABRIZIO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Piemonte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MISCETTI GIORGIO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Umbria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PAINO EDDA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Sicilia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BELLINO RAFFAELLO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Puglia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VALENTE PASQUALE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Lazio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VIANELLO LIVIANO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Veneto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MARCHI’ TERESIO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Veneto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DETRAGIACHE ENRICO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Valle D’Aosta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LOBUONO FRANCESCO PAOLO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Basilicata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DONELLI STEFANO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Lombardia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MARINELLI MARCO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Lombardia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CICONTE EMMA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Calabria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MILIGI LUCIA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Toscana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APREA CRISTINA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Toscana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SANNA AUGUSTO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Sardegna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PINTORE RITA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Sardegna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MERSEBURGER ANGELA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Provincia di Bolzano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(sost. CALLIGARO DONATELLA)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Regione Friuli Venezia Giulia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ttangolo 1"/>
          <p:cNvSpPr>
            <a:spLocks noChangeArrowheads="1"/>
          </p:cNvSpPr>
          <p:nvPr/>
        </p:nvSpPr>
        <p:spPr bwMode="auto">
          <a:xfrm>
            <a:off x="1644650" y="214313"/>
            <a:ext cx="63690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altLang="it-IT" sz="2400" b="1">
                <a:solidFill>
                  <a:srgbClr val="C00000"/>
                </a:solidFill>
                <a:latin typeface="Verdana" pitchFamily="34" charset="0"/>
              </a:rPr>
              <a:t>Sottogruppo AGENTI CANCEROGENI</a:t>
            </a:r>
          </a:p>
          <a:p>
            <a:pPr algn="ctr">
              <a:buFont typeface="Arial" charset="0"/>
              <a:buNone/>
            </a:pPr>
            <a:r>
              <a:rPr lang="it-IT" altLang="it-IT" sz="2800" b="1">
                <a:solidFill>
                  <a:srgbClr val="002060"/>
                </a:solidFill>
                <a:latin typeface="Verdana" pitchFamily="34" charset="0"/>
              </a:rPr>
              <a:t>PUNTI DI FORZA</a:t>
            </a:r>
          </a:p>
        </p:txBody>
      </p:sp>
      <p:sp>
        <p:nvSpPr>
          <p:cNvPr id="35842" name="CasellaDiTesto 2"/>
          <p:cNvSpPr txBox="1">
            <a:spLocks noChangeArrowheads="1"/>
          </p:cNvSpPr>
          <p:nvPr/>
        </p:nvSpPr>
        <p:spPr bwMode="auto">
          <a:xfrm>
            <a:off x="357188" y="1241425"/>
            <a:ext cx="8358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975" indent="-180975">
              <a:spcBef>
                <a:spcPct val="20000"/>
              </a:spcBef>
              <a:buFont typeface="Arial" charset="0"/>
              <a:buChar char="•"/>
            </a:pPr>
            <a:r>
              <a:rPr lang="it-IT" sz="2000" b="1">
                <a:solidFill>
                  <a:srgbClr val="232328"/>
                </a:solidFill>
                <a:latin typeface="Verdana" pitchFamily="34" charset="0"/>
              </a:rPr>
              <a:t>Presenza di 20 persone in rappresentanza di 16 tra Regioni e P.A.</a:t>
            </a:r>
          </a:p>
          <a:p>
            <a:pPr marL="180975" indent="-180975">
              <a:spcBef>
                <a:spcPct val="20000"/>
              </a:spcBef>
              <a:buFont typeface="Arial" charset="0"/>
              <a:buChar char="•"/>
            </a:pPr>
            <a:endParaRPr lang="it-IT" sz="2000" b="1">
              <a:solidFill>
                <a:srgbClr val="232328"/>
              </a:solidFill>
              <a:latin typeface="Verdana" pitchFamily="34" charset="0"/>
            </a:endParaRPr>
          </a:p>
          <a:p>
            <a:pPr marL="180975" indent="-180975">
              <a:spcBef>
                <a:spcPct val="20000"/>
              </a:spcBef>
              <a:buFont typeface="Arial" charset="0"/>
              <a:buChar char="•"/>
            </a:pPr>
            <a:r>
              <a:rPr lang="it-IT" sz="2000" b="1">
                <a:solidFill>
                  <a:srgbClr val="232328"/>
                </a:solidFill>
                <a:latin typeface="Verdana" pitchFamily="34" charset="0"/>
              </a:rPr>
              <a:t>Svolgimento da parte dei componenti del gruppo di attività “sul campo“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68313" y="1446213"/>
            <a:ext cx="8064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altLang="it-IT" sz="6600" b="1">
                <a:solidFill>
                  <a:srgbClr val="00206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Grazie per l’attenzione</a:t>
            </a:r>
          </a:p>
          <a:p>
            <a:endParaRPr lang="it-IT" altLang="it-IT" sz="3600">
              <a:latin typeface="Verdana" pitchFamily="34" charset="0"/>
              <a:ea typeface="Times New Roman" pitchFamily="18" charset="0"/>
              <a:cs typeface="Tahoma" pitchFamily="34" charset="0"/>
            </a:endParaRPr>
          </a:p>
          <a:p>
            <a:endParaRPr lang="it-IT" altLang="it-IT" sz="3600">
              <a:latin typeface="Verdana" pitchFamily="34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ttangolo 2"/>
          <p:cNvSpPr>
            <a:spLocks noChangeArrowheads="1"/>
          </p:cNvSpPr>
          <p:nvPr/>
        </p:nvSpPr>
        <p:spPr bwMode="auto">
          <a:xfrm>
            <a:off x="0" y="106363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altLang="it-IT" sz="2400" b="1" u="sng">
                <a:solidFill>
                  <a:srgbClr val="002060"/>
                </a:solidFill>
                <a:latin typeface="Verdana" pitchFamily="34" charset="0"/>
              </a:rPr>
              <a:t>3 OBIETTIVI SFIDANTI</a:t>
            </a:r>
            <a:r>
              <a:rPr lang="it-IT" altLang="it-IT" sz="2400" b="1">
                <a:solidFill>
                  <a:srgbClr val="002060"/>
                </a:solidFill>
                <a:latin typeface="Verdana" pitchFamily="34" charset="0"/>
              </a:rPr>
              <a:t> DEL PIANO NAZIONALE DELLA PREVENZIONE-AREA SICUREZZA E SALUTE SUL LAVORO</a:t>
            </a:r>
            <a:endParaRPr lang="it-IT" altLang="it-IT" sz="24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7410" name="CasellaDiTesto 3"/>
          <p:cNvSpPr txBox="1">
            <a:spLocks noChangeArrowheads="1"/>
          </p:cNvSpPr>
          <p:nvPr/>
        </p:nvSpPr>
        <p:spPr bwMode="auto">
          <a:xfrm>
            <a:off x="357188" y="1898650"/>
            <a:ext cx="8143875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2400" b="1">
                <a:solidFill>
                  <a:srgbClr val="FF0000"/>
                </a:solidFill>
              </a:rPr>
              <a:t>Miglioramento della capacità di riconoscimento dei rischi</a:t>
            </a:r>
            <a:r>
              <a:rPr lang="it-IT" sz="2400"/>
              <a:t> </a:t>
            </a:r>
            <a:endParaRPr lang="it-IT" sz="24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None/>
            </a:pPr>
            <a:endParaRPr lang="it-IT" sz="24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2400" b="1">
                <a:solidFill>
                  <a:srgbClr val="FF0000"/>
                </a:solidFill>
              </a:rPr>
              <a:t>Miglioramento delle attività di prevenzione</a:t>
            </a: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 sz="2400" b="1">
              <a:solidFill>
                <a:srgbClr val="FF0000"/>
              </a:solidFill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2400" b="1">
                <a:solidFill>
                  <a:srgbClr val="FF0000"/>
                </a:solidFill>
              </a:rPr>
              <a:t>Miglioramento della capacità di riconoscimento dei danni</a:t>
            </a:r>
            <a:r>
              <a:rPr lang="it-IT" sz="1600"/>
              <a:t> </a:t>
            </a: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None/>
            </a:pPr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ttangolo 2"/>
          <p:cNvSpPr>
            <a:spLocks noChangeArrowheads="1"/>
          </p:cNvSpPr>
          <p:nvPr/>
        </p:nvSpPr>
        <p:spPr bwMode="auto">
          <a:xfrm>
            <a:off x="0" y="106363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altLang="it-IT" sz="2400" b="1">
                <a:solidFill>
                  <a:srgbClr val="002060"/>
                </a:solidFill>
                <a:latin typeface="Verdana" pitchFamily="34" charset="0"/>
              </a:rPr>
              <a:t>AZIONI DEGLI OBIETTIVI CENTRALI DEL MACRO 7: </a:t>
            </a:r>
            <a:r>
              <a:rPr lang="it-IT" altLang="it-IT" sz="2400" b="1">
                <a:solidFill>
                  <a:srgbClr val="FF0000"/>
                </a:solidFill>
                <a:latin typeface="Verdana" pitchFamily="34" charset="0"/>
              </a:rPr>
              <a:t>PREVENIRE INFORTUNI E MALATTIE PROFESSIONALI</a:t>
            </a:r>
          </a:p>
        </p:txBody>
      </p:sp>
      <p:sp>
        <p:nvSpPr>
          <p:cNvPr id="19458" name="CasellaDiTesto 3"/>
          <p:cNvSpPr txBox="1">
            <a:spLocks noChangeArrowheads="1"/>
          </p:cNvSpPr>
          <p:nvPr/>
        </p:nvSpPr>
        <p:spPr bwMode="auto">
          <a:xfrm>
            <a:off x="357188" y="1446213"/>
            <a:ext cx="814387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1600" b="1">
                <a:solidFill>
                  <a:srgbClr val="FF0000"/>
                </a:solidFill>
              </a:rPr>
              <a:t>Implementare il grado di utilizzo dei sistemi e degli strumenti informativi</a:t>
            </a:r>
            <a:r>
              <a:rPr lang="it-IT" sz="1600" b="1"/>
              <a:t> di cui agli Atti di indirizzo del Comitato ex articolo 5/81 approvati mediante Accordo di conferenza tra Stato e Regioni</a:t>
            </a:r>
            <a:r>
              <a:rPr lang="it-IT" sz="1600"/>
              <a:t> </a:t>
            </a: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None/>
            </a:pP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1600" b="1">
                <a:solidFill>
                  <a:srgbClr val="FF0000"/>
                </a:solidFill>
              </a:rPr>
              <a:t>Promuovere/favorire l’adozione da parte delle imprese di buone prassi</a:t>
            </a:r>
            <a:r>
              <a:rPr lang="it-IT" sz="1600" b="1"/>
              <a:t> e percorsi di Responsabilità sociale</a:t>
            </a:r>
            <a:r>
              <a:rPr lang="it-IT" sz="1600"/>
              <a:t> e promuovere/favorire programmi di miglioramento del benessere organizzativo nelle aziende </a:t>
            </a: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</a:pP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1600" b="1">
                <a:solidFill>
                  <a:srgbClr val="FF0000"/>
                </a:solidFill>
              </a:rPr>
              <a:t>Coinvolgere l’istituzione scolastica</a:t>
            </a:r>
            <a:r>
              <a:rPr lang="it-IT" sz="1600" b="1"/>
              <a:t> nello sviluppo delle competenze in materia di SSL nei futuri lavoratori</a:t>
            </a:r>
            <a:r>
              <a:rPr lang="it-IT" sz="1600"/>
              <a:t> </a:t>
            </a: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 sz="16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1600" b="1">
                <a:solidFill>
                  <a:srgbClr val="FF0000"/>
                </a:solidFill>
              </a:rPr>
              <a:t>Migliorare la qualità e l’omogeneità dell’attività di vigilanza</a:t>
            </a:r>
            <a:r>
              <a:rPr lang="it-IT" sz="1600" b="1"/>
              <a:t> anche attraverso l’incremento dell’utilizzo di strumenti di enforcement quali l’audit</a:t>
            </a:r>
            <a:r>
              <a:rPr lang="it-IT" sz="1600"/>
              <a:t> </a:t>
            </a:r>
          </a:p>
          <a:p>
            <a:pPr marL="609600" indent="-609600">
              <a:spcBef>
                <a:spcPct val="20000"/>
              </a:spcBef>
              <a:buFont typeface="Arial" charset="0"/>
              <a:buNone/>
            </a:pPr>
            <a:endParaRPr lang="it-IT" sz="1600"/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r>
              <a:rPr lang="it-IT" sz="1600"/>
              <a:t>Incrementare la collaborazione tra operatori sanitari per favorire l’emersione e il riconoscimento delle MP e sostenere il ruolo di RLS/RLST e della bilateralità</a:t>
            </a:r>
            <a:r>
              <a:rPr lang="it-IT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2"/>
          <p:cNvSpPr>
            <a:spLocks noChangeArrowheads="1"/>
          </p:cNvSpPr>
          <p:nvPr/>
        </p:nvSpPr>
        <p:spPr bwMode="auto">
          <a:xfrm>
            <a:off x="123825" y="1757363"/>
            <a:ext cx="8448675" cy="10541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1506" name="Rectangle 11"/>
          <p:cNvSpPr>
            <a:spLocks noChangeArrowheads="1"/>
          </p:cNvSpPr>
          <p:nvPr/>
        </p:nvSpPr>
        <p:spPr bwMode="auto">
          <a:xfrm>
            <a:off x="123825" y="3249613"/>
            <a:ext cx="8745538" cy="7794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1507" name="Rectangle 10"/>
          <p:cNvSpPr>
            <a:spLocks noChangeArrowheads="1"/>
          </p:cNvSpPr>
          <p:nvPr/>
        </p:nvSpPr>
        <p:spPr bwMode="auto">
          <a:xfrm>
            <a:off x="123825" y="4616450"/>
            <a:ext cx="8620125" cy="146526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1508" name="Rettangolo 1"/>
          <p:cNvSpPr>
            <a:spLocks noChangeArrowheads="1"/>
          </p:cNvSpPr>
          <p:nvPr/>
        </p:nvSpPr>
        <p:spPr bwMode="auto">
          <a:xfrm>
            <a:off x="123825" y="0"/>
            <a:ext cx="88598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000" b="1">
                <a:solidFill>
                  <a:srgbClr val="FF0000"/>
                </a:solidFill>
              </a:rPr>
              <a:t>Implementare il grado di utilizzo dei sistemi e degli strumenti informativi</a:t>
            </a:r>
            <a:r>
              <a:rPr lang="it-IT" b="1"/>
              <a:t> </a:t>
            </a:r>
          </a:p>
          <a:p>
            <a:pPr algn="ctr"/>
            <a:r>
              <a:rPr lang="it-IT" sz="1600" b="1"/>
              <a:t>(di cui agli Atti di indirizzo del Comitato ex articolo 5/81 approvati mediante Accordo di conferenza tra Stato e Regioni)</a:t>
            </a:r>
            <a:endParaRPr lang="it-IT" altLang="it-IT" sz="1600" b="1"/>
          </a:p>
        </p:txBody>
      </p:sp>
      <p:sp>
        <p:nvSpPr>
          <p:cNvPr id="21509" name="CasellaDiTesto 2"/>
          <p:cNvSpPr txBox="1">
            <a:spLocks noChangeArrowheads="1"/>
          </p:cNvSpPr>
          <p:nvPr/>
        </p:nvSpPr>
        <p:spPr bwMode="auto">
          <a:xfrm>
            <a:off x="428625" y="2717800"/>
            <a:ext cx="8143875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 sz="20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>
              <a:solidFill>
                <a:srgbClr val="232328"/>
              </a:solidFill>
              <a:latin typeface="Verdana" pitchFamily="34" charset="0"/>
            </a:endParaRP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869950" y="1757363"/>
            <a:ext cx="7500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endParaRPr lang="it-IT"/>
          </a:p>
        </p:txBody>
      </p:sp>
      <p:sp>
        <p:nvSpPr>
          <p:cNvPr id="21511" name="Text Box 5"/>
          <p:cNvSpPr txBox="1">
            <a:spLocks noChangeArrowheads="1"/>
          </p:cNvSpPr>
          <p:nvPr/>
        </p:nvSpPr>
        <p:spPr bwMode="auto">
          <a:xfrm>
            <a:off x="249238" y="1757363"/>
            <a:ext cx="8494712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it-IT" b="1">
                <a:solidFill>
                  <a:srgbClr val="FF0000"/>
                </a:solidFill>
              </a:rPr>
              <a:t>Obiettivo: aumento della capacità di riconoscimento dei rischi</a:t>
            </a:r>
          </a:p>
          <a:p>
            <a:pPr defTabSz="914400">
              <a:spcBef>
                <a:spcPct val="50000"/>
              </a:spcBef>
            </a:pPr>
            <a:r>
              <a:rPr lang="it-IT" b="1"/>
              <a:t>     </a:t>
            </a:r>
            <a:r>
              <a:rPr lang="it-IT" b="1" u="sng">
                <a:solidFill>
                  <a:srgbClr val="0000FF"/>
                </a:solidFill>
              </a:rPr>
              <a:t>possibilità di effettuare una mappatura degli agenti cancerogeni</a:t>
            </a:r>
            <a:r>
              <a:rPr lang="it-IT" b="1"/>
              <a:t> (per comparto, mansione, agente, territorio, lavoratore o gruppi  omogenei)</a:t>
            </a:r>
          </a:p>
        </p:txBody>
      </p:sp>
      <p:sp>
        <p:nvSpPr>
          <p:cNvPr id="21512" name="AutoShape 6"/>
          <p:cNvSpPr>
            <a:spLocks noChangeArrowheads="1"/>
          </p:cNvSpPr>
          <p:nvPr/>
        </p:nvSpPr>
        <p:spPr bwMode="auto">
          <a:xfrm>
            <a:off x="4146550" y="1190625"/>
            <a:ext cx="496888" cy="534988"/>
          </a:xfrm>
          <a:prstGeom prst="downArrow">
            <a:avLst>
              <a:gd name="adj1" fmla="val 50000"/>
              <a:gd name="adj2" fmla="val 269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1513" name="Text Box 8"/>
          <p:cNvSpPr txBox="1">
            <a:spLocks noChangeArrowheads="1"/>
          </p:cNvSpPr>
          <p:nvPr/>
        </p:nvSpPr>
        <p:spPr bwMode="auto">
          <a:xfrm>
            <a:off x="123825" y="3249613"/>
            <a:ext cx="885983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it-IT" b="1">
                <a:solidFill>
                  <a:srgbClr val="0000FF"/>
                </a:solidFill>
              </a:rPr>
              <a:t>- Aumento delle conoscenze sul rapporto tra neoplasie ed esposizioni</a:t>
            </a:r>
          </a:p>
          <a:p>
            <a:pPr defTabSz="914400">
              <a:spcBef>
                <a:spcPct val="50000"/>
              </a:spcBef>
            </a:pPr>
            <a:r>
              <a:rPr lang="it-IT" b="1">
                <a:solidFill>
                  <a:srgbClr val="0000FF"/>
                </a:solidFill>
              </a:rPr>
              <a:t>- Possibilità di interventi di sistema in rapporto alla diversificazione del rischio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23825" y="4616450"/>
            <a:ext cx="885983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defRPr/>
            </a:pPr>
            <a:r>
              <a:rPr lang="it-IT" b="1" u="sng">
                <a:solidFill>
                  <a:srgbClr val="0000FF"/>
                </a:solidFill>
              </a:rPr>
              <a:t>Integrazione e collaborazione con Gruppo Nazionale Flussi informativi</a:t>
            </a:r>
            <a:r>
              <a:rPr lang="it-IT" b="1">
                <a:solidFill>
                  <a:srgbClr val="0000FF"/>
                </a:solidFill>
              </a:rPr>
              <a:t>,  manifestando l’esigenza di mappare a livello nazionale il rischio cancerogeno</a:t>
            </a:r>
          </a:p>
          <a:p>
            <a:pPr lvl="1" defTabSz="914400">
              <a:buFontTx/>
              <a:buChar char="-"/>
              <a:defRPr/>
            </a:pPr>
            <a:r>
              <a:rPr lang="it-IT"/>
              <a:t> </a:t>
            </a:r>
            <a:r>
              <a:rPr lang="it-IT" b="1">
                <a:effectLst>
                  <a:outerShdw blurRad="38100" dist="38100" dir="2700000" algn="tl">
                    <a:srgbClr val="C0C0C0"/>
                  </a:outerShdw>
                </a:effectLst>
              </a:rPr>
              <a:t>accordi con INAIL</a:t>
            </a:r>
            <a:r>
              <a:rPr lang="it-IT"/>
              <a:t>: estrapolazione di alcuni dati fondamentali dal data base</a:t>
            </a:r>
          </a:p>
          <a:p>
            <a:pPr lvl="1" defTabSz="914400">
              <a:defRPr/>
            </a:pPr>
            <a:r>
              <a:rPr lang="it-IT"/>
              <a:t>  nazionale registro degli  esposti: agente cancerogeno, tipo azienda, esposti…</a:t>
            </a:r>
          </a:p>
          <a:p>
            <a:pPr lvl="1" defTabSz="914400">
              <a:defRPr/>
            </a:pPr>
            <a:r>
              <a:rPr lang="it-IT"/>
              <a:t>- inserimento agente cancerogeno specifico in allegato 3B</a:t>
            </a:r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3459163" y="2882900"/>
            <a:ext cx="1374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it-IT" b="1" i="1">
                <a:solidFill>
                  <a:srgbClr val="00CC00"/>
                </a:solidFill>
              </a:rPr>
              <a:t>Perché?</a:t>
            </a:r>
          </a:p>
        </p:txBody>
      </p:sp>
      <p:sp>
        <p:nvSpPr>
          <p:cNvPr id="21516" name="Text Box 14"/>
          <p:cNvSpPr txBox="1">
            <a:spLocks noChangeArrowheads="1"/>
          </p:cNvSpPr>
          <p:nvPr/>
        </p:nvSpPr>
        <p:spPr bwMode="auto">
          <a:xfrm>
            <a:off x="3459163" y="4137025"/>
            <a:ext cx="118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it-IT" b="1" i="1">
                <a:solidFill>
                  <a:srgbClr val="00CC00"/>
                </a:solidFill>
              </a:rPr>
              <a:t>Come?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ChangeArrowheads="1"/>
          </p:cNvSpPr>
          <p:nvPr/>
        </p:nvSpPr>
        <p:spPr bwMode="auto">
          <a:xfrm>
            <a:off x="123825" y="1450975"/>
            <a:ext cx="8620125" cy="132873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0" y="3249613"/>
            <a:ext cx="9107488" cy="301783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3555" name="Rettangolo 1"/>
          <p:cNvSpPr>
            <a:spLocks noChangeArrowheads="1"/>
          </p:cNvSpPr>
          <p:nvPr/>
        </p:nvSpPr>
        <p:spPr bwMode="auto">
          <a:xfrm>
            <a:off x="123825" y="0"/>
            <a:ext cx="88598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Promuovere/favorire l’adozione da parte delle imprese di buone prassi</a:t>
            </a:r>
            <a:r>
              <a:rPr lang="it-IT" b="1"/>
              <a:t> </a:t>
            </a:r>
          </a:p>
          <a:p>
            <a:pPr algn="ctr"/>
            <a:r>
              <a:rPr lang="it-IT" b="1"/>
              <a:t>e percorsi di Responsabilità sociale</a:t>
            </a:r>
            <a:r>
              <a:rPr lang="it-IT"/>
              <a:t> e promuovere/favorire programmi di miglioramento del benessere organizzativo nelle aziende</a:t>
            </a:r>
            <a:endParaRPr lang="it-IT" altLang="it-IT"/>
          </a:p>
        </p:txBody>
      </p:sp>
      <p:sp>
        <p:nvSpPr>
          <p:cNvPr id="23556" name="CasellaDiTesto 2"/>
          <p:cNvSpPr txBox="1">
            <a:spLocks noChangeArrowheads="1"/>
          </p:cNvSpPr>
          <p:nvPr/>
        </p:nvSpPr>
        <p:spPr bwMode="auto">
          <a:xfrm>
            <a:off x="428625" y="2717800"/>
            <a:ext cx="8143875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 sz="20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>
              <a:solidFill>
                <a:srgbClr val="232328"/>
              </a:solidFill>
              <a:latin typeface="Verdana" pitchFamily="34" charset="0"/>
            </a:endParaRP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869950" y="1757363"/>
            <a:ext cx="7500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249238" y="1450975"/>
            <a:ext cx="8494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b="1">
                <a:solidFill>
                  <a:srgbClr val="FF0000"/>
                </a:solidFill>
              </a:rPr>
              <a:t>Obiettivo: miglioramento delle attività di prevenzione</a:t>
            </a:r>
          </a:p>
          <a:p>
            <a:pPr algn="ctr">
              <a:spcBef>
                <a:spcPct val="50000"/>
              </a:spcBef>
            </a:pPr>
            <a:r>
              <a:rPr lang="it-IT" b="1"/>
              <a:t>     </a:t>
            </a:r>
            <a:r>
              <a:rPr lang="it-IT" b="1">
                <a:solidFill>
                  <a:srgbClr val="0000FF"/>
                </a:solidFill>
              </a:rPr>
              <a:t>Stesura di documenti di indirizzo e orientamento relativi al corretto inquadramento degli agenti cancerogeni, fornendo </a:t>
            </a:r>
            <a:r>
              <a:rPr lang="it-IT" b="1">
                <a:solidFill>
                  <a:srgbClr val="FF0000"/>
                </a:solidFill>
              </a:rPr>
              <a:t>elementi utili, </a:t>
            </a:r>
            <a:r>
              <a:rPr lang="it-IT" b="1" u="sng">
                <a:solidFill>
                  <a:srgbClr val="FF0000"/>
                </a:solidFill>
              </a:rPr>
              <a:t>e che si ritengono necessari</a:t>
            </a:r>
            <a:r>
              <a:rPr lang="it-IT" b="1">
                <a:solidFill>
                  <a:srgbClr val="FF0000"/>
                </a:solidFill>
              </a:rPr>
              <a:t>, per registrazione degli esposti e valutazione del rischio</a:t>
            </a:r>
          </a:p>
        </p:txBody>
      </p:sp>
      <p:sp>
        <p:nvSpPr>
          <p:cNvPr id="23559" name="AutoShape 9"/>
          <p:cNvSpPr>
            <a:spLocks noChangeArrowheads="1"/>
          </p:cNvSpPr>
          <p:nvPr/>
        </p:nvSpPr>
        <p:spPr bwMode="auto">
          <a:xfrm>
            <a:off x="4146550" y="915988"/>
            <a:ext cx="496888" cy="4286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3560" name="Text Box 10"/>
          <p:cNvSpPr txBox="1">
            <a:spLocks noChangeArrowheads="1"/>
          </p:cNvSpPr>
          <p:nvPr/>
        </p:nvSpPr>
        <p:spPr bwMode="auto">
          <a:xfrm>
            <a:off x="0" y="3249613"/>
            <a:ext cx="9144000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Rapporto tra esposizioni all’agente specifico e comparsa di neoplasie</a:t>
            </a:r>
          </a:p>
          <a:p>
            <a:pPr>
              <a:spcBef>
                <a:spcPct val="50000"/>
              </a:spcBef>
            </a:pPr>
            <a:r>
              <a:rPr lang="it-IT" b="1">
                <a:solidFill>
                  <a:srgbClr val="0000FF"/>
                </a:solidFill>
              </a:rPr>
              <a:t>   professionali</a:t>
            </a:r>
          </a:p>
          <a:p>
            <a:pPr>
              <a:spcBef>
                <a:spcPct val="50000"/>
              </a:spcBef>
            </a:pPr>
            <a:r>
              <a:rPr lang="it-IT" b="1">
                <a:solidFill>
                  <a:srgbClr val="0000FF"/>
                </a:solidFill>
              </a:rPr>
              <a:t>- Corretto inquadramento normativo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Significato della registrazione degli esposti ad agenti cancerogeni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Valutazione dell’esposizione professionale ai fini della valutazione del rischio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Indicazioni sulla letteratura scientifica o tecnica a supporto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Indicazioni sulla consultazione di banche dati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</a:t>
            </a:r>
          </a:p>
          <a:p>
            <a:pPr>
              <a:spcBef>
                <a:spcPct val="50000"/>
              </a:spcBef>
              <a:buFontTx/>
              <a:buChar char="-"/>
            </a:pPr>
            <a:endParaRPr lang="it-IT" b="1">
              <a:solidFill>
                <a:srgbClr val="0000FF"/>
              </a:solidFill>
            </a:endParaRPr>
          </a:p>
        </p:txBody>
      </p:sp>
      <p:sp>
        <p:nvSpPr>
          <p:cNvPr id="23561" name="Text Box 12"/>
          <p:cNvSpPr txBox="1">
            <a:spLocks noChangeArrowheads="1"/>
          </p:cNvSpPr>
          <p:nvPr/>
        </p:nvSpPr>
        <p:spPr bwMode="auto">
          <a:xfrm>
            <a:off x="2971800" y="2882900"/>
            <a:ext cx="3341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i="1">
                <a:solidFill>
                  <a:srgbClr val="00CC00"/>
                </a:solidFill>
              </a:rPr>
              <a:t>Quali sono questi elementi?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3"/>
          <p:cNvSpPr>
            <a:spLocks noChangeArrowheads="1"/>
          </p:cNvSpPr>
          <p:nvPr/>
        </p:nvSpPr>
        <p:spPr bwMode="auto">
          <a:xfrm>
            <a:off x="249238" y="4592638"/>
            <a:ext cx="8734425" cy="160337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23825" y="1198563"/>
            <a:ext cx="8620125" cy="132873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49238" y="2900363"/>
            <a:ext cx="8859837" cy="119221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5604" name="Rettangolo 1"/>
          <p:cNvSpPr>
            <a:spLocks noChangeArrowheads="1"/>
          </p:cNvSpPr>
          <p:nvPr/>
        </p:nvSpPr>
        <p:spPr bwMode="auto">
          <a:xfrm>
            <a:off x="123825" y="0"/>
            <a:ext cx="88598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Promuovere/favorire l’adozione da parte delle imprese di buone prassi</a:t>
            </a:r>
            <a:r>
              <a:rPr lang="it-IT" b="1"/>
              <a:t> </a:t>
            </a:r>
          </a:p>
          <a:p>
            <a:pPr algn="ctr"/>
            <a:r>
              <a:rPr lang="it-IT" b="1"/>
              <a:t>e percorsi di Responsabilità sociale</a:t>
            </a:r>
            <a:r>
              <a:rPr lang="it-IT"/>
              <a:t> e promuovere/favorire programmi di miglioramento del benessere organizzativo nelle aziende</a:t>
            </a:r>
            <a:endParaRPr lang="it-IT" altLang="it-IT"/>
          </a:p>
        </p:txBody>
      </p:sp>
      <p:sp>
        <p:nvSpPr>
          <p:cNvPr id="25605" name="CasellaDiTesto 2"/>
          <p:cNvSpPr txBox="1">
            <a:spLocks noChangeArrowheads="1"/>
          </p:cNvSpPr>
          <p:nvPr/>
        </p:nvSpPr>
        <p:spPr bwMode="auto">
          <a:xfrm>
            <a:off x="428625" y="2717800"/>
            <a:ext cx="8143875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 sz="2000" b="1">
              <a:solidFill>
                <a:srgbClr val="232328"/>
              </a:solidFill>
              <a:latin typeface="Verdana" pitchFamily="34" charset="0"/>
            </a:endParaRPr>
          </a:p>
          <a:p>
            <a:pPr marL="609600" indent="-609600">
              <a:spcBef>
                <a:spcPct val="20000"/>
              </a:spcBef>
              <a:buFont typeface="Arial" charset="0"/>
              <a:buChar char="•"/>
            </a:pPr>
            <a:endParaRPr lang="it-IT">
              <a:solidFill>
                <a:srgbClr val="232328"/>
              </a:solidFill>
              <a:latin typeface="Verdana" pitchFamily="34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869950" y="1757363"/>
            <a:ext cx="7500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49238" y="1198563"/>
            <a:ext cx="8494712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b="1">
                <a:solidFill>
                  <a:srgbClr val="FF0000"/>
                </a:solidFill>
              </a:rPr>
              <a:t>Obiettivo: miglioramento delle attività di prevenzione</a:t>
            </a:r>
          </a:p>
          <a:p>
            <a:pPr algn="ctr">
              <a:spcBef>
                <a:spcPct val="50000"/>
              </a:spcBef>
            </a:pPr>
            <a:r>
              <a:rPr lang="it-IT" b="1"/>
              <a:t>     </a:t>
            </a:r>
            <a:r>
              <a:rPr lang="it-IT" b="1">
                <a:solidFill>
                  <a:srgbClr val="0000FF"/>
                </a:solidFill>
              </a:rPr>
              <a:t>Stesura di documenti di indirizzo e orientamento relativi al corretto inquadramento degli agenti cancerogeni, fornendo </a:t>
            </a:r>
            <a:r>
              <a:rPr lang="it-IT" b="1">
                <a:solidFill>
                  <a:srgbClr val="FF0000"/>
                </a:solidFill>
              </a:rPr>
              <a:t>elementi utili, </a:t>
            </a:r>
            <a:r>
              <a:rPr lang="it-IT" b="1" u="sng">
                <a:solidFill>
                  <a:srgbClr val="FF0000"/>
                </a:solidFill>
              </a:rPr>
              <a:t>e che si ritengono necessari</a:t>
            </a:r>
            <a:r>
              <a:rPr lang="it-IT" b="1">
                <a:solidFill>
                  <a:srgbClr val="FF0000"/>
                </a:solidFill>
              </a:rPr>
              <a:t>, per registrazione degli esposti e valutazione del rischio</a:t>
            </a: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4146550" y="915988"/>
            <a:ext cx="496888" cy="2825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49238" y="2900363"/>
            <a:ext cx="91440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datori di lavoro e altre figure della prevenzione aziendale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personale dei Servizi di Prevenzione Pubblici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it-IT" b="1">
                <a:solidFill>
                  <a:srgbClr val="0000FF"/>
                </a:solidFill>
              </a:rPr>
              <a:t> decisori politici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971800" y="2533650"/>
            <a:ext cx="3341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i="1">
                <a:solidFill>
                  <a:srgbClr val="00CC00"/>
                </a:solidFill>
              </a:rPr>
              <a:t>Quali i destinatari?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23825" y="4592638"/>
            <a:ext cx="885983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FontTx/>
              <a:buChar char="•"/>
            </a:pPr>
            <a:r>
              <a:rPr lang="it-IT" b="1">
                <a:solidFill>
                  <a:srgbClr val="0000FF"/>
                </a:solidFill>
              </a:rPr>
              <a:t> Per comunicare in modo chiaro qual è il significato e quali sono riferimenti per alcuni degli adempimenti principali richiesti dalla norma, come la registrazione, la misurazione, la valutazione del rischio</a:t>
            </a:r>
          </a:p>
          <a:p>
            <a:pPr algn="ctr" defTabSz="914400">
              <a:spcBef>
                <a:spcPct val="50000"/>
              </a:spcBef>
              <a:buFontTx/>
              <a:buChar char="•"/>
            </a:pPr>
            <a:r>
              <a:rPr lang="it-IT" b="1">
                <a:solidFill>
                  <a:srgbClr val="0000FF"/>
                </a:solidFill>
              </a:rPr>
              <a:t> Per evitare quindi che tutto diventi uguale ed indistinto e, di conseguenza,  privo di valore preventivo in quanto mera imposizione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533775" y="4225925"/>
            <a:ext cx="1109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it-IT" b="1" i="1">
                <a:solidFill>
                  <a:srgbClr val="00CC00"/>
                </a:solidFill>
              </a:rPr>
              <a:t>Perché?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5" descr="Immagine incorporata 1"/>
          <p:cNvSpPr>
            <a:spLocks noChangeAspect="1" noChangeArrowheads="1"/>
          </p:cNvSpPr>
          <p:nvPr/>
        </p:nvSpPr>
        <p:spPr bwMode="auto">
          <a:xfrm>
            <a:off x="2471738" y="2247900"/>
            <a:ext cx="42005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27650" name="AutoShape 7" descr="Visualizzazione di image.pn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27651" name="Picture 8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238" y="749300"/>
            <a:ext cx="8339137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olo 1"/>
          <p:cNvSpPr>
            <a:spLocks noGrp="1"/>
          </p:cNvSpPr>
          <p:nvPr>
            <p:ph type="title" idx="4294967295"/>
          </p:nvPr>
        </p:nvSpPr>
        <p:spPr bwMode="auto">
          <a:xfrm>
            <a:off x="523875" y="184150"/>
            <a:ext cx="8229600" cy="487363"/>
          </a:xfrm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altLang="it-IT" sz="2400" smtClean="0">
                <a:solidFill>
                  <a:srgbClr val="003399"/>
                </a:solidFill>
                <a:latin typeface="Calibri" pitchFamily="34" charset="0"/>
              </a:rPr>
              <a:t>Valori espressi in ng/g.                               Moscatelli, Bellini, Apostoli, 2011</a:t>
            </a:r>
            <a:endParaRPr lang="it-IT" altLang="it-IT" sz="2400" smtClean="0"/>
          </a:p>
        </p:txBody>
      </p:sp>
      <p:graphicFrame>
        <p:nvGraphicFramePr>
          <p:cNvPr id="51203" name="Group 3"/>
          <p:cNvGraphicFramePr>
            <a:graphicFrameLocks noGrp="1"/>
          </p:cNvGraphicFramePr>
          <p:nvPr>
            <p:ph idx="4294967295"/>
          </p:nvPr>
        </p:nvGraphicFramePr>
        <p:xfrm>
          <a:off x="457200" y="673100"/>
          <a:ext cx="8362950" cy="6126163"/>
        </p:xfrm>
        <a:graphic>
          <a:graphicData uri="http://schemas.openxmlformats.org/drawingml/2006/table">
            <a:tbl>
              <a:tblPr/>
              <a:tblGrid>
                <a:gridCol w="1671638"/>
                <a:gridCol w="1673225"/>
                <a:gridCol w="1671637"/>
                <a:gridCol w="1673225"/>
                <a:gridCol w="1673225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endParaRPr kumimoji="0" lang="it-IT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Nuovo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3 mesi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6 mesi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9 mesi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Fenantrene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11,2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64,5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370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Antracene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0,6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3,1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19,5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141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Fluorantrene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5,1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49,9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Pirene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21,8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35,9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101,8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120,1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Benzo-a-antracene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26,8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Crisene + trifenilene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1,4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25,9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21,7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Benzo-e-pirene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3,1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6,8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40,7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80,2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Benzo-a-pirene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2,7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5,9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52,5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48,3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Perilene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3,6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6,2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42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56,7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alibri" pitchFamily="34" charset="0"/>
                        </a:rPr>
                        <a:t>Totale</a:t>
                      </a:r>
                      <a:endParaRPr kumimoji="0" lang="it-IT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84,5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411,8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itchFamily="34" charset="0"/>
                        <a:buNone/>
                        <a:tabLst/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914,7</a:t>
                      </a:r>
                      <a:endParaRPr kumimoji="0" lang="it-IT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28748" name="Rectangle 1"/>
          <p:cNvSpPr>
            <a:spLocks noChangeArrowheads="1"/>
          </p:cNvSpPr>
          <p:nvPr/>
        </p:nvSpPr>
        <p:spPr bwMode="auto">
          <a:xfrm>
            <a:off x="457200" y="28575"/>
            <a:ext cx="79311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4400" eaLnBrk="0" hangingPunct="0">
              <a:lnSpc>
                <a:spcPct val="90000"/>
              </a:lnSpc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None/>
            </a:pPr>
            <a:r>
              <a:rPr lang="it-IT" altLang="it-IT" sz="1400">
                <a:solidFill>
                  <a:srgbClr val="003399"/>
                </a:solidFill>
                <a:latin typeface="Calibri" pitchFamily="34" charset="0"/>
              </a:rPr>
              <a:t>.</a:t>
            </a:r>
            <a:endParaRPr lang="it-IT" altLang="it-IT" sz="1400">
              <a:solidFill>
                <a:srgbClr val="003399"/>
              </a:solidFill>
              <a:latin typeface="Tw Cen MT Condensed Extra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ChangeArrowheads="1"/>
          </p:cNvSpPr>
          <p:nvPr/>
        </p:nvSpPr>
        <p:spPr bwMode="auto">
          <a:xfrm>
            <a:off x="711200" y="471488"/>
            <a:ext cx="731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kumimoji="1" lang="it-IT" altLang="it-IT" sz="2000" b="1">
                <a:solidFill>
                  <a:schemeClr val="tx2"/>
                </a:solidFill>
              </a:rPr>
              <a:t>OBBLIGHI DEL DATORE DI LAVORO</a:t>
            </a:r>
            <a:br>
              <a:rPr kumimoji="1" lang="it-IT" altLang="it-IT" sz="2000" b="1">
                <a:solidFill>
                  <a:schemeClr val="tx2"/>
                </a:solidFill>
              </a:rPr>
            </a:br>
            <a:r>
              <a:rPr kumimoji="1" lang="it-IT" altLang="it-IT" sz="2000" b="1">
                <a:solidFill>
                  <a:schemeClr val="tx2"/>
                </a:solidFill>
              </a:rPr>
              <a:t>Valutazione del rischio Art. </a:t>
            </a:r>
            <a:r>
              <a:rPr kumimoji="1" lang="it-IT" altLang="it-IT" sz="2000" b="1">
                <a:solidFill>
                  <a:srgbClr val="0600FF"/>
                </a:solidFill>
              </a:rPr>
              <a:t>236 comma 5</a:t>
            </a:r>
            <a:endParaRPr kumimoji="1" lang="it-IT" sz="2000" b="1">
              <a:solidFill>
                <a:srgbClr val="0600FF"/>
              </a:solidFill>
            </a:endParaRPr>
          </a:p>
        </p:txBody>
      </p:sp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711200" y="1598613"/>
            <a:ext cx="711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it-IT" altLang="it-IT" sz="2400" b="1">
                <a:solidFill>
                  <a:srgbClr val="FF0000"/>
                </a:solidFill>
              </a:rPr>
              <a:t>f) Le indagini svolte per l’eventuale sostituzione</a:t>
            </a:r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711200" y="2697163"/>
            <a:ext cx="76327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defTabSz="914400">
              <a:buFontTx/>
              <a:buChar char="-"/>
            </a:pPr>
            <a:r>
              <a:rPr lang="it-IT" altLang="it-IT" sz="2400" b="1">
                <a:solidFill>
                  <a:srgbClr val="003399"/>
                </a:solidFill>
              </a:rPr>
              <a:t>Devono essere descritte le ricerche svolte ed i tentativi sperimentati</a:t>
            </a:r>
          </a:p>
          <a:p>
            <a:pPr marL="177800" indent="-177800" defTabSz="914400"/>
            <a:endParaRPr lang="it-IT" altLang="it-IT" sz="2400" b="1">
              <a:solidFill>
                <a:srgbClr val="003399"/>
              </a:solidFill>
            </a:endParaRPr>
          </a:p>
          <a:p>
            <a:pPr marL="177800" indent="-177800" defTabSz="914400">
              <a:buFontTx/>
              <a:buChar char="-"/>
            </a:pPr>
            <a:r>
              <a:rPr lang="it-IT" altLang="it-IT" sz="2400" b="1">
                <a:solidFill>
                  <a:srgbClr val="003399"/>
                </a:solidFill>
              </a:rPr>
              <a:t>Devono essere indicati gli eventuali sostituti trovati e relativa valutazione del rischio</a:t>
            </a:r>
            <a:endParaRPr lang="it-IT" sz="2400" b="1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2677</TotalTime>
  <Words>929</Words>
  <Application>Microsoft Office PowerPoint</Application>
  <PresentationFormat>Presentazione su schermo (4:3)</PresentationFormat>
  <Paragraphs>198</Paragraphs>
  <Slides>16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DejaVu Sans</vt:lpstr>
      <vt:lpstr>Droid Sans Fallback</vt:lpstr>
      <vt:lpstr>Tahoma</vt:lpstr>
      <vt:lpstr>Times New Roman</vt:lpstr>
      <vt:lpstr>Tw Cen MT Condensed Extra Bold</vt:lpstr>
      <vt:lpstr>Verdana</vt:lpstr>
      <vt:lpstr>Wingdings</vt:lpstr>
      <vt:lpstr>Retrospettivo</vt:lpstr>
      <vt:lpstr>Gruppo Tecnico Interregionale SSLL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Valori espressi in ng/g.                               Moscatelli, Bellini, Apostoli, 2011</vt:lpstr>
      <vt:lpstr>Presentazione standard di PowerPoint</vt:lpstr>
      <vt:lpstr>Prodotti</vt:lpstr>
      <vt:lpstr>Da fare</vt:lpstr>
      <vt:lpstr>Connotazione del gruppo nazionale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Agostina Panzeri</cp:lastModifiedBy>
  <cp:revision>158</cp:revision>
  <cp:lastPrinted>2017-01-24T15:15:20Z</cp:lastPrinted>
  <dcterms:created xsi:type="dcterms:W3CDTF">2015-10-29T09:08:29Z</dcterms:created>
  <dcterms:modified xsi:type="dcterms:W3CDTF">2017-06-23T09:40:33Z</dcterms:modified>
</cp:coreProperties>
</file>