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76" r:id="rId2"/>
    <p:sldId id="311" r:id="rId3"/>
    <p:sldId id="481" r:id="rId4"/>
    <p:sldId id="482" r:id="rId5"/>
    <p:sldId id="483" r:id="rId6"/>
    <p:sldId id="484" r:id="rId7"/>
    <p:sldId id="328" r:id="rId8"/>
    <p:sldId id="485" r:id="rId9"/>
    <p:sldId id="486" r:id="rId10"/>
    <p:sldId id="399" r:id="rId11"/>
  </p:sldIdLst>
  <p:sldSz cx="9144000" cy="6858000" type="screen4x3"/>
  <p:notesSz cx="6858000" cy="9144000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3300"/>
    <a:srgbClr val="293F11"/>
    <a:srgbClr val="FF6600"/>
    <a:srgbClr val="CCFFFF"/>
    <a:srgbClr val="FF66FF"/>
    <a:srgbClr val="FF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24" autoAdjust="0"/>
  </p:normalViewPr>
  <p:slideViewPr>
    <p:cSldViewPr>
      <p:cViewPr varScale="1">
        <p:scale>
          <a:sx n="79" d="100"/>
          <a:sy n="79" d="100"/>
        </p:scale>
        <p:origin x="63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F9CF4F62-0EAA-4BA3-BF2D-D28DDD07BB96}" type="datetimeFigureOut">
              <a:rPr lang="it-IT"/>
              <a:pPr>
                <a:defRPr/>
              </a:pPr>
              <a:t>20/06/2017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AA74856A-10AD-4151-98EF-1DB6B8783EA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31640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485B6DBC-F57B-4565-9FB5-1CD54AB755D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1585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77652EC-F0AC-4A15-82FD-CB5FBA93F8F3}" type="slidenum">
              <a:rPr lang="it-IT" sz="1200" smtClean="0">
                <a:solidFill>
                  <a:schemeClr val="tx1"/>
                </a:solidFill>
              </a:rPr>
              <a:pPr/>
              <a:t>1</a:t>
            </a:fld>
            <a:endParaRPr lang="it-IT" sz="1200" smtClean="0">
              <a:solidFill>
                <a:schemeClr val="tx1"/>
              </a:solidFill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hu-HU" smtClean="0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705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99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D3F43-EFD6-47CF-940D-9732ED9B832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672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2A147-8AD7-433F-84BB-69E0BB8547B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18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896A8-3748-4B4E-9D18-24C64FB0509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8380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Cím és tartalom a szöveg fel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F7EB8-EE82-4FF7-AF24-DCE7BBB4F62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7278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1A50D-2934-49D2-81C6-4C4DA390C02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485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olo e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grafico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9C9EC-309B-46EB-92F2-725D652DB48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7074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08EB2-C469-4BAA-979F-F444B566016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4398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CD759-DACB-4304-A28D-1429DA53A65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46678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C8A1B-F9BD-49D5-81AE-DF5B175EA81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091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FEAFD-EFFE-412B-A749-0074F5A90C1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0020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21B91-78D5-4F36-87C0-E99A3FA00EE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0352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D296B-EB5A-475E-9A13-1DAA80F81D4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4819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EA989-4AD5-4CED-BEF2-EC23AE7FE86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0723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22EE3-E34A-4810-B1B3-8266342B58B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8579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F9342-41E4-4B5F-A237-61424DA7A98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5639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2EEEF-B551-4CFE-8628-D3B4FD835C3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356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4C99A-50CC-48FC-8EBB-AB68A1E10A2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660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DC8F2CC2-2F0D-4EF1-A024-AD45599C7C2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sp>
        <p:nvSpPr>
          <p:cNvPr id="1031" name="Line 7"/>
          <p:cNvSpPr>
            <a:spLocks noChangeShapeType="1"/>
          </p:cNvSpPr>
          <p:nvPr userDrawn="1"/>
        </p:nvSpPr>
        <p:spPr bwMode="auto">
          <a:xfrm>
            <a:off x="1600200" y="6324600"/>
            <a:ext cx="7543800" cy="0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2057400" y="6477000"/>
            <a:ext cx="7086600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8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8000"/>
          </a:solidFill>
          <a:latin typeface="Trebuchet MS" pitchFamily="34" charset="0"/>
          <a:ea typeface="ＭＳ Ｐゴシック" pitchFamily="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8000"/>
          </a:solidFill>
          <a:latin typeface="Trebuchet MS" pitchFamily="34" charset="0"/>
          <a:ea typeface="ＭＳ Ｐゴシック" pitchFamily="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8000"/>
          </a:solidFill>
          <a:latin typeface="Trebuchet MS" pitchFamily="34" charset="0"/>
          <a:ea typeface="ＭＳ Ｐゴシック" pitchFamily="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FF8000"/>
          </a:solidFill>
          <a:latin typeface="Trebuchet MS" pitchFamily="34" charset="0"/>
          <a:ea typeface="ＭＳ Ｐゴシック" pitchFamily="1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rgbClr val="FF8000"/>
          </a:solidFill>
          <a:latin typeface="Trebuchet MS" pitchFamily="34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rgbClr val="FF8000"/>
          </a:solidFill>
          <a:latin typeface="Trebuchet MS" pitchFamily="34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rgbClr val="FF8000"/>
          </a:solidFill>
          <a:latin typeface="Trebuchet MS" pitchFamily="34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rgbClr val="FF8000"/>
          </a:solidFill>
          <a:latin typeface="Trebuchet MS" pitchFamily="34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4"/>
          <p:cNvSpPr txBox="1">
            <a:spLocks noChangeArrowheads="1"/>
          </p:cNvSpPr>
          <p:nvPr/>
        </p:nvSpPr>
        <p:spPr bwMode="auto">
          <a:xfrm>
            <a:off x="827088" y="44450"/>
            <a:ext cx="75596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sz="1200" b="1" i="1"/>
              <a:t>Nuove sfide per la medicina del Lavoro: Immigrazione, Promozione della salute</a:t>
            </a:r>
          </a:p>
        </p:txBody>
      </p:sp>
      <p:sp>
        <p:nvSpPr>
          <p:cNvPr id="2051" name="Text Box 16"/>
          <p:cNvSpPr txBox="1">
            <a:spLocks noChangeArrowheads="1"/>
          </p:cNvSpPr>
          <p:nvPr/>
        </p:nvSpPr>
        <p:spPr bwMode="auto">
          <a:xfrm>
            <a:off x="0" y="1988840"/>
            <a:ext cx="9144000" cy="523220"/>
          </a:xfrm>
          <a:prstGeom prst="rect">
            <a:avLst/>
          </a:prstGeom>
          <a:solidFill>
            <a:srgbClr val="00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it-IT" sz="2800" i="1" dirty="0" smtClean="0"/>
              <a:t>Prof. Claudio Colosio</a:t>
            </a:r>
            <a:endParaRPr lang="it-IT" sz="2800" i="1" dirty="0"/>
          </a:p>
        </p:txBody>
      </p:sp>
      <p:pic>
        <p:nvPicPr>
          <p:cNvPr id="205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860254"/>
            <a:ext cx="49815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0" y="692696"/>
            <a:ext cx="9144000" cy="1323439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just"/>
            <a:r>
              <a:rPr lang="it-IT" sz="4000" b="1" dirty="0" smtClean="0"/>
              <a:t>Prospettive </a:t>
            </a:r>
            <a:r>
              <a:rPr lang="it-IT" sz="4000" b="1" dirty="0"/>
              <a:t>della sorveglianza </a:t>
            </a:r>
            <a:r>
              <a:rPr lang="it-IT" sz="4000" b="1" dirty="0" smtClean="0"/>
              <a:t>sanitaria</a:t>
            </a:r>
            <a:endParaRPr lang="it-IT" sz="4000" b="1" dirty="0"/>
          </a:p>
        </p:txBody>
      </p:sp>
      <p:sp>
        <p:nvSpPr>
          <p:cNvPr id="2054" name="Text Box 16"/>
          <p:cNvSpPr txBox="1">
            <a:spLocks noChangeArrowheads="1"/>
          </p:cNvSpPr>
          <p:nvPr/>
        </p:nvSpPr>
        <p:spPr bwMode="auto">
          <a:xfrm>
            <a:off x="0" y="-15990"/>
            <a:ext cx="9144000" cy="707886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2000" b="1" i="1" dirty="0">
                <a:solidFill>
                  <a:srgbClr val="006600"/>
                </a:solidFill>
              </a:rPr>
              <a:t>Regione Lombardia</a:t>
            </a:r>
          </a:p>
          <a:p>
            <a:pPr algn="ctr"/>
            <a:r>
              <a:rPr lang="it-IT" sz="2000" b="1" i="1" dirty="0">
                <a:solidFill>
                  <a:srgbClr val="006600"/>
                </a:solidFill>
              </a:rPr>
              <a:t>Milano, </a:t>
            </a:r>
            <a:r>
              <a:rPr lang="it-IT" sz="2000" b="1" i="1" dirty="0" smtClean="0">
                <a:solidFill>
                  <a:srgbClr val="006600"/>
                </a:solidFill>
              </a:rPr>
              <a:t>21 Giugno </a:t>
            </a:r>
            <a:r>
              <a:rPr lang="it-IT" sz="2000" b="1" i="1" dirty="0" smtClean="0">
                <a:solidFill>
                  <a:srgbClr val="006600"/>
                </a:solidFill>
              </a:rPr>
              <a:t>2017</a:t>
            </a:r>
            <a:endParaRPr lang="it-IT" sz="2000" b="1" i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olo 1"/>
          <p:cNvSpPr>
            <a:spLocks noGrp="1"/>
          </p:cNvSpPr>
          <p:nvPr>
            <p:ph type="title"/>
          </p:nvPr>
        </p:nvSpPr>
        <p:spPr>
          <a:xfrm>
            <a:off x="685800" y="2420938"/>
            <a:ext cx="7772400" cy="1143000"/>
          </a:xfrm>
        </p:spPr>
        <p:txBody>
          <a:bodyPr/>
          <a:lstStyle/>
          <a:p>
            <a:r>
              <a:rPr lang="it-IT" smtClean="0"/>
              <a:t>GRAZIE PER L’ATTENZIONE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777550" y="1255604"/>
            <a:ext cx="7750499" cy="42616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it-IT" sz="3200" b="1" dirty="0" smtClean="0"/>
              <a:t>Lo scenario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it-IT" sz="3200" b="1" dirty="0" smtClean="0"/>
              <a:t>La normativa e la sua evoluzione («Decreto Stagionali»)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it-IT" sz="3200" b="1" dirty="0" smtClean="0"/>
              <a:t>Come generalizzare le esperienze in atto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it-IT" sz="3200" b="1" dirty="0" smtClean="0"/>
              <a:t>Una proposta di collaborazione tra attori</a:t>
            </a:r>
            <a:endParaRPr lang="it-IT" sz="3200" b="1" dirty="0">
              <a:solidFill>
                <a:srgbClr val="FF6600"/>
              </a:solidFill>
            </a:endParaRPr>
          </a:p>
        </p:txBody>
      </p:sp>
      <p:sp>
        <p:nvSpPr>
          <p:cNvPr id="6147" name="Text Box 10"/>
          <p:cNvSpPr txBox="1">
            <a:spLocks noChangeArrowheads="1"/>
          </p:cNvSpPr>
          <p:nvPr/>
        </p:nvSpPr>
        <p:spPr bwMode="auto">
          <a:xfrm>
            <a:off x="0" y="0"/>
            <a:ext cx="9144000" cy="51911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2800" b="1" dirty="0" smtClean="0">
                <a:latin typeface="Arial Black" pitchFamily="34" charset="0"/>
              </a:rPr>
              <a:t>Contenuti</a:t>
            </a:r>
            <a:endParaRPr lang="it-IT" sz="28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asellaDiTesto 7"/>
          <p:cNvSpPr txBox="1">
            <a:spLocks noChangeArrowheads="1"/>
          </p:cNvSpPr>
          <p:nvPr/>
        </p:nvSpPr>
        <p:spPr bwMode="auto">
          <a:xfrm>
            <a:off x="323850" y="1557338"/>
            <a:ext cx="8496300" cy="4094162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Obbligatoria</a:t>
            </a:r>
            <a:r>
              <a:rPr lang="it-IT" altLang="it-IT" sz="2400" dirty="0" smtClean="0">
                <a:latin typeface="+mj-lt"/>
              </a:rPr>
              <a:t> per esposti a </a:t>
            </a:r>
            <a:r>
              <a:rPr lang="it-IT" altLang="it-I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rischio</a:t>
            </a:r>
            <a:r>
              <a:rPr lang="it-IT" altLang="it-IT" sz="2400" dirty="0" smtClean="0">
                <a:latin typeface="+mj-lt"/>
              </a:rPr>
              <a:t> non irrilevante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400" dirty="0" smtClean="0">
                <a:latin typeface="+mj-lt"/>
              </a:rPr>
              <a:t>Accesso </a:t>
            </a:r>
            <a:r>
              <a:rPr lang="it-IT" altLang="it-I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volontario</a:t>
            </a:r>
            <a:r>
              <a:rPr lang="it-IT" altLang="it-IT" sz="2400" dirty="0" smtClean="0">
                <a:latin typeface="+mj-lt"/>
              </a:rPr>
              <a:t> per i lavoratori agricoli impegnati in aziende a </a:t>
            </a:r>
            <a:r>
              <a:rPr lang="it-IT" altLang="it-I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conduzione familiare</a:t>
            </a:r>
            <a:r>
              <a:rPr lang="it-IT" altLang="it-IT" sz="2400" dirty="0" smtClean="0">
                <a:latin typeface="+mj-lt"/>
              </a:rPr>
              <a:t>, </a:t>
            </a:r>
            <a:r>
              <a:rPr lang="it-IT" altLang="it-I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lavoratori autonomi</a:t>
            </a:r>
            <a:r>
              <a:rPr lang="it-IT" altLang="it-IT" sz="2400" dirty="0" smtClean="0">
                <a:latin typeface="+mj-lt"/>
              </a:rPr>
              <a:t> e </a:t>
            </a:r>
            <a:r>
              <a:rPr lang="it-IT" altLang="it-I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piccoli imprenditori</a:t>
            </a:r>
            <a:r>
              <a:rPr lang="it-IT" altLang="it-IT" sz="2400" dirty="0" smtClean="0">
                <a:latin typeface="+mj-lt"/>
              </a:rPr>
              <a:t> (auspicio all’estensione NON limitazione dell’obbligo – «opportunità» vs «facoltà») (art.21)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400" dirty="0" smtClean="0">
                <a:latin typeface="+mj-lt"/>
              </a:rPr>
              <a:t>Necessità di </a:t>
            </a:r>
            <a:r>
              <a:rPr lang="it-IT" altLang="it-I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assistenza</a:t>
            </a:r>
            <a:r>
              <a:rPr lang="it-IT" altLang="it-IT" sz="2400" dirty="0" smtClean="0">
                <a:latin typeface="+mj-lt"/>
              </a:rPr>
              <a:t> alle imprese in collaborazione con le Associazioni Datoriali e gli organismi paritetici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400" dirty="0" smtClean="0">
                <a:latin typeface="+mj-lt"/>
              </a:rPr>
              <a:t>Trasmissione annuale dati sanitari (art. 40)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400" dirty="0" smtClean="0">
                <a:latin typeface="+mj-lt"/>
              </a:rPr>
              <a:t>Rapporto con il Medico di Medicina Generale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175" y="15875"/>
            <a:ext cx="9144000" cy="954088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it-IT" altLang="it-IT" sz="2800" b="1" dirty="0" smtClean="0">
                <a:latin typeface="+mj-lt"/>
              </a:rPr>
              <a:t>LA SORVEGLIANZA SANITARIA IN AGRICOLTURA 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it-IT" altLang="it-IT" sz="2800" b="1" dirty="0" smtClean="0">
                <a:latin typeface="+mj-lt"/>
              </a:rPr>
              <a:t>«TESTO UNICO»</a:t>
            </a:r>
          </a:p>
        </p:txBody>
      </p:sp>
    </p:spTree>
    <p:extLst>
      <p:ext uri="{BB962C8B-B14F-4D97-AF65-F5344CB8AC3E}">
        <p14:creationId xmlns:p14="http://schemas.microsoft.com/office/powerpoint/2010/main" val="188300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>
            <a:spLocks noChangeArrowheads="1"/>
          </p:cNvSpPr>
          <p:nvPr/>
        </p:nvSpPr>
        <p:spPr bwMode="auto">
          <a:xfrm>
            <a:off x="0" y="44450"/>
            <a:ext cx="9144000" cy="10160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000" b="1">
                <a:latin typeface="Arial Black" panose="020B0A04020102020204" pitchFamily="34" charset="0"/>
              </a:rPr>
              <a:t>LA SORVEGLIANZA SANITARIA DEI LAVORATORI STAGIONALI:  DECRETO DEL 27 MARZO 2013 DEL MINISTERO DEL LAVORO E DELLE POLITICHE SOCIALI</a:t>
            </a:r>
          </a:p>
        </p:txBody>
      </p:sp>
      <p:sp>
        <p:nvSpPr>
          <p:cNvPr id="21507" name="CasellaDiTesto 7"/>
          <p:cNvSpPr txBox="1">
            <a:spLocks noChangeArrowheads="1"/>
          </p:cNvSpPr>
          <p:nvPr/>
        </p:nvSpPr>
        <p:spPr bwMode="auto">
          <a:xfrm>
            <a:off x="250825" y="1209675"/>
            <a:ext cx="8569325" cy="49561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Lavoratori stagionali</a:t>
            </a:r>
            <a:r>
              <a:rPr lang="it-IT" altLang="it-IT" sz="2200" dirty="0" smtClean="0">
                <a:latin typeface="+mj-lt"/>
              </a:rPr>
              <a:t>: coloro che </a:t>
            </a:r>
            <a:r>
              <a:rPr lang="it-IT" altLang="it-IT" sz="2200" dirty="0"/>
              <a:t>“ </a:t>
            </a:r>
            <a:r>
              <a:rPr lang="it-IT" altLang="it-IT" sz="2200" dirty="0" smtClean="0">
                <a:latin typeface="+mj-lt"/>
              </a:rPr>
              <a:t>svolgono presso la stessa azienda un numero di giornate non superiori a 50 all’anno, limitatamente a lavorazioni generiche e semplici non richiedenti specifici requisiti professionali</a:t>
            </a:r>
            <a:r>
              <a:rPr lang="it-IT" altLang="it-IT" sz="2200" dirty="0"/>
              <a:t>”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Idoneità </a:t>
            </a:r>
            <a:r>
              <a:rPr lang="it-IT" altLang="it-IT" sz="2200" dirty="0" smtClean="0">
                <a:latin typeface="+mj-lt"/>
              </a:rPr>
              <a:t>con validità biennale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200" dirty="0" smtClean="0">
                <a:latin typeface="+mj-lt"/>
              </a:rPr>
              <a:t>lavorazioni che “non espongono a rischi specifici”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200" dirty="0" smtClean="0">
                <a:latin typeface="+mj-lt"/>
              </a:rPr>
              <a:t>Lavorazioni che “espongono a rischi specifici”: idoneità ampia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200" dirty="0" smtClean="0">
                <a:latin typeface="+mj-lt"/>
              </a:rPr>
              <a:t>Medico Competente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200" dirty="0" smtClean="0">
                <a:latin typeface="+mj-lt"/>
              </a:rPr>
              <a:t>Esenzione sopralluoghi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it-IT" altLang="it-IT" sz="2200" dirty="0" smtClean="0">
                <a:latin typeface="+mj-lt"/>
              </a:rPr>
              <a:t>Valutare esenzione per: consegna documentazione sanitaria al datore di lavoro alla cessazione dell’incarico; della cartella sanitaria e di rischio al lavoratore alla cessazione del rapporto di lavoro; relazione risultati anonimi collettivi</a:t>
            </a:r>
          </a:p>
        </p:txBody>
      </p:sp>
    </p:spTree>
    <p:extLst>
      <p:ext uri="{BB962C8B-B14F-4D97-AF65-F5344CB8AC3E}">
        <p14:creationId xmlns:p14="http://schemas.microsoft.com/office/powerpoint/2010/main" val="224096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>
            <a:spLocks noChangeArrowheads="1"/>
          </p:cNvSpPr>
          <p:nvPr/>
        </p:nvSpPr>
        <p:spPr bwMode="auto">
          <a:xfrm>
            <a:off x="0" y="44450"/>
            <a:ext cx="9144000" cy="40011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000" b="1" dirty="0" smtClean="0">
                <a:latin typeface="Arial Black" panose="020B0A04020102020204" pitchFamily="34" charset="0"/>
              </a:rPr>
              <a:t>IL PATTO SULLA SORVEGLIANZA SANITARIA DEL 09/07/2012 </a:t>
            </a:r>
            <a:endParaRPr lang="it-IT" altLang="it-IT" sz="2000" b="1" dirty="0">
              <a:latin typeface="Arial Black" panose="020B0A04020102020204" pitchFamily="34" charset="0"/>
            </a:endParaRPr>
          </a:p>
        </p:txBody>
      </p:sp>
      <p:sp>
        <p:nvSpPr>
          <p:cNvPr id="21507" name="CasellaDiTesto 7"/>
          <p:cNvSpPr txBox="1">
            <a:spLocks noChangeArrowheads="1"/>
          </p:cNvSpPr>
          <p:nvPr/>
        </p:nvSpPr>
        <p:spPr bwMode="auto">
          <a:xfrm>
            <a:off x="250825" y="1209675"/>
            <a:ext cx="8569325" cy="66633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it-IT" altLang="it-IT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                     …….</a:t>
            </a: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866" y="1239352"/>
            <a:ext cx="6790267" cy="17576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933" y="3887411"/>
            <a:ext cx="6570134" cy="292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6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>
            <a:spLocks noChangeArrowheads="1"/>
          </p:cNvSpPr>
          <p:nvPr/>
        </p:nvSpPr>
        <p:spPr bwMode="auto">
          <a:xfrm>
            <a:off x="0" y="44450"/>
            <a:ext cx="9144000" cy="40011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anose="020B0603020202020204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000" b="1" dirty="0" smtClean="0">
                <a:latin typeface="Arial Black" panose="020B0A04020102020204" pitchFamily="34" charset="0"/>
              </a:rPr>
              <a:t>IL PATTO SULLA SORVEGLIANZA SANITARIA DEL 09/07/2012 </a:t>
            </a:r>
            <a:endParaRPr lang="it-IT" altLang="it-IT" sz="2000" b="1" dirty="0">
              <a:latin typeface="Arial Black" panose="020B0A04020102020204" pitchFamily="34" charset="0"/>
            </a:endParaRPr>
          </a:p>
        </p:txBody>
      </p:sp>
      <p:sp>
        <p:nvSpPr>
          <p:cNvPr id="21507" name="CasellaDiTesto 7"/>
          <p:cNvSpPr txBox="1">
            <a:spLocks noChangeArrowheads="1"/>
          </p:cNvSpPr>
          <p:nvPr/>
        </p:nvSpPr>
        <p:spPr bwMode="auto">
          <a:xfrm>
            <a:off x="250825" y="908720"/>
            <a:ext cx="8569325" cy="66633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endParaRPr lang="it-IT" altLang="it-IT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937561"/>
            <a:ext cx="8129332" cy="415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93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4246562" cy="4105275"/>
          </a:xfrm>
          <a:solidFill>
            <a:srgbClr val="92D050"/>
          </a:solidFill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it-IT" sz="2400" dirty="0" smtClean="0"/>
              <a:t>Le visite vengono fatte prevalentemente “fuori stagione”, quando:</a:t>
            </a:r>
          </a:p>
          <a:p>
            <a:pPr>
              <a:lnSpc>
                <a:spcPct val="80000"/>
              </a:lnSpc>
              <a:buFontTx/>
              <a:buNone/>
            </a:pPr>
            <a:endParaRPr lang="it-IT" sz="2400" dirty="0" smtClean="0"/>
          </a:p>
          <a:p>
            <a:pPr lvl="1">
              <a:lnSpc>
                <a:spcPct val="80000"/>
              </a:lnSpc>
            </a:pPr>
            <a:r>
              <a:rPr lang="it-IT" sz="2000" dirty="0" smtClean="0"/>
              <a:t>Non sono esposti, con l’eccezione degli allevatori. </a:t>
            </a:r>
          </a:p>
          <a:p>
            <a:pPr lvl="1">
              <a:lnSpc>
                <a:spcPct val="80000"/>
              </a:lnSpc>
            </a:pPr>
            <a:endParaRPr lang="it-IT" sz="2000" dirty="0" smtClean="0"/>
          </a:p>
          <a:p>
            <a:pPr lvl="1">
              <a:lnSpc>
                <a:spcPct val="80000"/>
              </a:lnSpc>
            </a:pPr>
            <a:r>
              <a:rPr lang="it-IT" sz="2000" dirty="0" smtClean="0"/>
              <a:t>Addetti temporaneamente a compiti lavorativi diversi rispetto alla loro mansione ufficiale</a:t>
            </a:r>
          </a:p>
          <a:p>
            <a:pPr lvl="1">
              <a:lnSpc>
                <a:spcPct val="80000"/>
              </a:lnSpc>
            </a:pPr>
            <a:endParaRPr lang="it-IT" sz="2000" dirty="0" smtClean="0"/>
          </a:p>
          <a:p>
            <a:pPr lvl="1">
              <a:lnSpc>
                <a:spcPct val="80000"/>
              </a:lnSpc>
            </a:pPr>
            <a:r>
              <a:rPr lang="it-IT" sz="2000" dirty="0" smtClean="0"/>
              <a:t>Non ci sono tutti i lavoratori </a:t>
            </a:r>
          </a:p>
          <a:p>
            <a:pPr lvl="1">
              <a:lnSpc>
                <a:spcPct val="80000"/>
              </a:lnSpc>
            </a:pPr>
            <a:endParaRPr lang="it-IT" sz="2000" dirty="0" smtClean="0"/>
          </a:p>
        </p:txBody>
      </p:sp>
      <p:grpSp>
        <p:nvGrpSpPr>
          <p:cNvPr id="16393" name="Group 9"/>
          <p:cNvGrpSpPr>
            <a:grpSpLocks/>
          </p:cNvGrpSpPr>
          <p:nvPr/>
        </p:nvGrpSpPr>
        <p:grpSpPr bwMode="auto">
          <a:xfrm>
            <a:off x="4905060" y="1538130"/>
            <a:ext cx="3772215" cy="1963895"/>
            <a:chOff x="2109" y="1979"/>
            <a:chExt cx="2359" cy="1225"/>
          </a:xfrm>
        </p:grpSpPr>
        <p:sp>
          <p:nvSpPr>
            <p:cNvPr id="14342" name="Oval 7"/>
            <p:cNvSpPr>
              <a:spLocks noChangeArrowheads="1"/>
            </p:cNvSpPr>
            <p:nvPr/>
          </p:nvSpPr>
          <p:spPr bwMode="auto">
            <a:xfrm>
              <a:off x="2109" y="1979"/>
              <a:ext cx="2359" cy="122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6392" name="Text Box 8"/>
            <p:cNvSpPr txBox="1">
              <a:spLocks noChangeArrowheads="1"/>
            </p:cNvSpPr>
            <p:nvPr/>
          </p:nvSpPr>
          <p:spPr bwMode="auto">
            <a:xfrm>
              <a:off x="2336" y="2462"/>
              <a:ext cx="195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it-IT" b="1" dirty="0">
                  <a:solidFill>
                    <a:srgbClr val="FF8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PERDITA DI CASI</a:t>
              </a:r>
            </a:p>
          </p:txBody>
        </p:sp>
      </p:grp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4787900" y="3789363"/>
            <a:ext cx="381635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it-IT" b="1">
                <a:solidFill>
                  <a:srgbClr val="FF8000"/>
                </a:solidFill>
              </a:rPr>
              <a:t>SINTOMATOLOGIE MINORI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it-IT" b="1">
                <a:solidFill>
                  <a:srgbClr val="FF8000"/>
                </a:solidFill>
              </a:rPr>
              <a:t>PATOLOGIE FUGACI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it-IT" b="1">
                <a:solidFill>
                  <a:srgbClr val="FF8000"/>
                </a:solidFill>
              </a:rPr>
              <a:t>NON RAGGIUNGIBILI TUTTI I LAVORATORI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175" y="-2292"/>
            <a:ext cx="9144000" cy="954107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it-IT" altLang="it-IT" sz="2800" b="1" dirty="0" smtClean="0">
                <a:latin typeface="+mj-lt"/>
              </a:rPr>
              <a:t>Sorveglianza Sanitaria: le specificità del mondo agricolo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asellaDiTesto 7"/>
          <p:cNvSpPr txBox="1">
            <a:spLocks noChangeArrowheads="1"/>
          </p:cNvSpPr>
          <p:nvPr/>
        </p:nvSpPr>
        <p:spPr bwMode="auto">
          <a:xfrm>
            <a:off x="251842" y="908720"/>
            <a:ext cx="8640638" cy="4918269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9pPr>
          </a:lstStyle>
          <a:p>
            <a:pPr marL="0" indent="0">
              <a:buNone/>
            </a:pPr>
            <a:r>
              <a:rPr lang="it-IT" dirty="0" smtClean="0"/>
              <a:t>Protagonisti: associazioni </a:t>
            </a:r>
            <a:r>
              <a:rPr lang="it-IT" dirty="0"/>
              <a:t>e </a:t>
            </a:r>
            <a:r>
              <a:rPr lang="it-IT" dirty="0" smtClean="0"/>
              <a:t>comitati </a:t>
            </a:r>
            <a:r>
              <a:rPr lang="it-IT" dirty="0"/>
              <a:t>paritetici </a:t>
            </a: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Compito: mettere </a:t>
            </a:r>
            <a:r>
              <a:rPr lang="it-IT" dirty="0"/>
              <a:t>in piedi sistemi adeguati a migliorare l’accesso. </a:t>
            </a: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Collaborazione pubblico-privato: individuare insieme i «providers». </a:t>
            </a:r>
            <a:r>
              <a:rPr lang="it-IT" dirty="0"/>
              <a:t>Definire i protocolli.</a:t>
            </a:r>
          </a:p>
          <a:p>
            <a:pPr marL="0" indent="0">
              <a:buNone/>
            </a:pPr>
            <a:r>
              <a:rPr lang="it-IT" dirty="0" smtClean="0"/>
              <a:t>Partire con </a:t>
            </a:r>
            <a:r>
              <a:rPr lang="it-IT" dirty="0"/>
              <a:t>TUTTI i </a:t>
            </a:r>
            <a:r>
              <a:rPr lang="it-IT" dirty="0" smtClean="0"/>
              <a:t>lavoratori esposti a rischio Specifiche procedure per gli </a:t>
            </a:r>
            <a:r>
              <a:rPr lang="it-IT" dirty="0"/>
              <a:t>s</a:t>
            </a:r>
            <a:r>
              <a:rPr lang="it-IT" dirty="0" smtClean="0"/>
              <a:t>tagionali</a:t>
            </a:r>
            <a:endParaRPr lang="it-IT" dirty="0"/>
          </a:p>
          <a:p>
            <a:pPr marL="0" indent="0">
              <a:buNone/>
            </a:pPr>
            <a:r>
              <a:rPr lang="it-IT" dirty="0" smtClean="0"/>
              <a:t>Colture prioritarie per stagionali: angurie, meloni, vite, frutta</a:t>
            </a:r>
            <a:endParaRPr lang="it-IT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175" y="-2292"/>
            <a:ext cx="9144000" cy="52322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it-IT" altLang="it-IT" sz="2800" b="1" dirty="0" smtClean="0">
                <a:latin typeface="+mj-lt"/>
              </a:rPr>
              <a:t>I PROSSIMI PASSI</a:t>
            </a:r>
          </a:p>
        </p:txBody>
      </p:sp>
    </p:spTree>
    <p:extLst>
      <p:ext uri="{BB962C8B-B14F-4D97-AF65-F5344CB8AC3E}">
        <p14:creationId xmlns:p14="http://schemas.microsoft.com/office/powerpoint/2010/main" val="94706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asellaDiTesto 7"/>
          <p:cNvSpPr txBox="1">
            <a:spLocks noChangeArrowheads="1"/>
          </p:cNvSpPr>
          <p:nvPr/>
        </p:nvSpPr>
        <p:spPr bwMode="auto">
          <a:xfrm>
            <a:off x="251842" y="764704"/>
            <a:ext cx="8640638" cy="55092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9pPr>
          </a:lstStyle>
          <a:p>
            <a:r>
              <a:rPr lang="it-IT" dirty="0" smtClean="0"/>
              <a:t>Struttura di coordinamento (pubblico-privato). </a:t>
            </a:r>
          </a:p>
          <a:p>
            <a:r>
              <a:rPr lang="it-IT" dirty="0" smtClean="0"/>
              <a:t>Centralizzare la raccolta dati </a:t>
            </a:r>
          </a:p>
          <a:p>
            <a:r>
              <a:rPr lang="it-IT" dirty="0" smtClean="0"/>
              <a:t>Epidemiologia </a:t>
            </a:r>
            <a:r>
              <a:rPr lang="it-IT" dirty="0"/>
              <a:t>infortuni (flussi INAIL</a:t>
            </a:r>
            <a:r>
              <a:rPr lang="it-IT" dirty="0" smtClean="0"/>
              <a:t>).</a:t>
            </a:r>
            <a:r>
              <a:rPr lang="it-IT" dirty="0"/>
              <a:t> Infortuni ripetuti?</a:t>
            </a:r>
          </a:p>
          <a:p>
            <a:r>
              <a:rPr lang="it-IT" dirty="0" smtClean="0"/>
              <a:t>Raccogliere ed elaborare i </a:t>
            </a:r>
            <a:r>
              <a:rPr lang="it-IT" dirty="0"/>
              <a:t>risultati dei modelli 3b</a:t>
            </a:r>
            <a:r>
              <a:rPr lang="it-IT" dirty="0" smtClean="0"/>
              <a:t>?</a:t>
            </a:r>
          </a:p>
          <a:p>
            <a:r>
              <a:rPr lang="it-IT" dirty="0" smtClean="0"/>
              <a:t>Verso </a:t>
            </a:r>
            <a:r>
              <a:rPr lang="it-IT" dirty="0"/>
              <a:t>un «Osservatorio epidemiologico</a:t>
            </a:r>
            <a:r>
              <a:rPr lang="it-IT" dirty="0" smtClean="0"/>
              <a:t>»?</a:t>
            </a:r>
            <a:endParaRPr lang="it-IT" dirty="0"/>
          </a:p>
          <a:p>
            <a:r>
              <a:rPr lang="it-IT" dirty="0" smtClean="0"/>
              <a:t>RLS </a:t>
            </a:r>
            <a:r>
              <a:rPr lang="it-IT" dirty="0"/>
              <a:t>agricoltori: occorre attivarli </a:t>
            </a:r>
            <a:r>
              <a:rPr lang="it-IT" dirty="0" smtClean="0"/>
              <a:t>subito con </a:t>
            </a:r>
            <a:r>
              <a:rPr lang="it-IT" dirty="0"/>
              <a:t>compiti semplici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175" y="-2292"/>
            <a:ext cx="9144000" cy="707886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it-IT" altLang="it-IT" sz="4000" b="1" dirty="0" smtClean="0">
                <a:latin typeface="+mj-lt"/>
              </a:rPr>
              <a:t>Fattibili nell’immediato</a:t>
            </a:r>
          </a:p>
        </p:txBody>
      </p:sp>
    </p:spTree>
    <p:extLst>
      <p:ext uri="{BB962C8B-B14F-4D97-AF65-F5344CB8AC3E}">
        <p14:creationId xmlns:p14="http://schemas.microsoft.com/office/powerpoint/2010/main" val="333397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zione vuota">
  <a:themeElements>
    <a:clrScheme name="Presentazione vuo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zione vuota">
      <a:majorFont>
        <a:latin typeface="Trebuchet MS"/>
        <a:ea typeface="ＭＳ Ｐゴシック"/>
        <a:cs typeface=""/>
      </a:majorFont>
      <a:minorFont>
        <a:latin typeface="Trebuchet M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Presentazione vuo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7931</TotalTime>
  <Words>430</Words>
  <Application>Microsoft Office PowerPoint</Application>
  <PresentationFormat>Presentazione su schermo (4:3)</PresentationFormat>
  <Paragraphs>82</Paragraphs>
  <Slides>10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5" baseType="lpstr">
      <vt:lpstr>ＭＳ Ｐゴシック</vt:lpstr>
      <vt:lpstr>Arial</vt:lpstr>
      <vt:lpstr>Arial Black</vt:lpstr>
      <vt:lpstr>Trebuchet MS</vt:lpstr>
      <vt:lpstr>Presentazione vuota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 PER L’ATTENZIONE</vt:lpstr>
    </vt:vector>
  </TitlesOfParts>
  <Company>Ibook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ciao</dc:title>
  <dc:creator>Ibook</dc:creator>
  <cp:lastModifiedBy>Claudio Colosio</cp:lastModifiedBy>
  <cp:revision>931</cp:revision>
  <dcterms:created xsi:type="dcterms:W3CDTF">2007-11-09T16:18:43Z</dcterms:created>
  <dcterms:modified xsi:type="dcterms:W3CDTF">2017-06-20T20:58:33Z</dcterms:modified>
</cp:coreProperties>
</file>