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9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</p:sldIdLst>
  <p:sldSz cx="9144000" cy="6858000" type="screen4x3"/>
  <p:notesSz cx="6810375" cy="9942513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 snapToGrid="0">
      <p:cViewPr>
        <p:scale>
          <a:sx n="75" d="100"/>
          <a:sy n="75" d="100"/>
        </p:scale>
        <p:origin x="-624" y="486"/>
      </p:cViewPr>
      <p:guideLst>
        <p:guide orient="horz" pos="218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defTabSz="45720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defTabSz="457200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defTabSz="45720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defTabSz="457200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D5EA8DE-40D0-4002-95AC-9B8586E29F4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defTabSz="45720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defTabSz="45720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434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03288" y="763588"/>
            <a:ext cx="4975225" cy="37306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495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defTabSz="45720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48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defTabSz="457200">
              <a:defRPr sz="1200"/>
            </a:lvl1pPr>
          </a:lstStyle>
          <a:p>
            <a:pPr>
              <a:defRPr/>
            </a:pPr>
            <a:fld id="{28B98822-2BD7-4A3F-83D9-D912DB48814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 cap="flat"/>
        </p:spPr>
      </p:sp>
      <p:sp>
        <p:nvSpPr>
          <p:cNvPr id="15363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 cap="flat"/>
        </p:spPr>
      </p:sp>
      <p:sp>
        <p:nvSpPr>
          <p:cNvPr id="16387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480175" y="287338"/>
            <a:ext cx="1885950" cy="55816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22325" y="287338"/>
            <a:ext cx="5505450" cy="55816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22325" y="1846263"/>
            <a:ext cx="3695700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70425" y="1846263"/>
            <a:ext cx="3695700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2325" y="287338"/>
            <a:ext cx="7543800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Arial" charset="0"/>
          <a:cs typeface="Times New Roman" pitchFamily="18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Font typeface="Calibri" pitchFamily="34" charset="0"/>
        <a:buChar char=" "/>
        <a:defRPr sz="20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77800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>
          <a:solidFill>
            <a:srgbClr val="404040"/>
          </a:solidFill>
          <a:latin typeface="+mn-lt"/>
          <a:cs typeface="+mn-cs"/>
        </a:defRPr>
      </a:lvl2pPr>
      <a:lvl3pPr marL="566738" indent="-69850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 sz="1400">
          <a:solidFill>
            <a:srgbClr val="404040"/>
          </a:solidFill>
          <a:latin typeface="+mn-lt"/>
          <a:cs typeface="+mn-cs"/>
        </a:defRPr>
      </a:lvl3pPr>
      <a:lvl4pPr marL="749300" indent="-682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 sz="1400">
          <a:solidFill>
            <a:srgbClr val="404040"/>
          </a:solidFill>
          <a:latin typeface="+mn-lt"/>
          <a:cs typeface="+mn-cs"/>
        </a:defRPr>
      </a:lvl4pPr>
      <a:lvl5pPr marL="931863" indent="-682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 sz="1400">
          <a:solidFill>
            <a:srgbClr val="404040"/>
          </a:solidFill>
          <a:latin typeface="+mn-lt"/>
          <a:cs typeface="+mn-cs"/>
        </a:defRPr>
      </a:lvl5pPr>
      <a:lvl6pPr marL="1389063" indent="-682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 sz="1400">
          <a:solidFill>
            <a:srgbClr val="404040"/>
          </a:solidFill>
          <a:latin typeface="+mn-lt"/>
          <a:cs typeface="+mn-cs"/>
        </a:defRPr>
      </a:lvl6pPr>
      <a:lvl7pPr marL="1846263" indent="-682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 sz="1400">
          <a:solidFill>
            <a:srgbClr val="404040"/>
          </a:solidFill>
          <a:latin typeface="+mn-lt"/>
          <a:cs typeface="+mn-cs"/>
        </a:defRPr>
      </a:lvl7pPr>
      <a:lvl8pPr marL="2303463" indent="-682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 sz="1400">
          <a:solidFill>
            <a:srgbClr val="404040"/>
          </a:solidFill>
          <a:latin typeface="+mn-lt"/>
          <a:cs typeface="+mn-cs"/>
        </a:defRPr>
      </a:lvl8pPr>
      <a:lvl9pPr marL="2760663" indent="-682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?"/>
        <a:defRPr sz="1400">
          <a:solidFill>
            <a:srgbClr val="404040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wmf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44500" y="1228725"/>
            <a:ext cx="8385175" cy="4651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457200"/>
            <a:endParaRPr lang="it-IT" sz="2400">
              <a:latin typeface="Times New Roman" pitchFamily="18" charset="0"/>
            </a:endParaRPr>
          </a:p>
        </p:txBody>
      </p:sp>
      <p:pic>
        <p:nvPicPr>
          <p:cNvPr id="2051" name="Picture 19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363" y="266700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ttangolo 14"/>
          <p:cNvSpPr/>
          <p:nvPr/>
        </p:nvSpPr>
        <p:spPr>
          <a:xfrm>
            <a:off x="550863" y="1450975"/>
            <a:ext cx="8158162" cy="6740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dirty="0"/>
              <a:t>Linee </a:t>
            </a:r>
            <a:r>
              <a:rPr lang="it-IT" dirty="0"/>
              <a:t>guida 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it-IT" dirty="0"/>
              <a:t>Sistemi di ritenzione conducente Trattrici agricole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it-IT" dirty="0"/>
              <a:t>Installazione dispositivi di protezione  in caso di ribaltamento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it-IT" dirty="0"/>
              <a:t>Adeguamento trattrici ai requisiti di sicurezza previsti dall’V </a:t>
            </a:r>
            <a:r>
              <a:rPr lang="it-IT" dirty="0" err="1"/>
              <a:t>delD</a:t>
            </a:r>
            <a:r>
              <a:rPr lang="it-IT" dirty="0"/>
              <a:t>,</a:t>
            </a:r>
            <a:r>
              <a:rPr lang="it-IT" dirty="0" err="1"/>
              <a:t>lgs</a:t>
            </a:r>
            <a:r>
              <a:rPr lang="it-IT" dirty="0"/>
              <a:t>.81/08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it-IT" dirty="0"/>
              <a:t>Controllo  periodico e manutenzione  in efficienza delle trattrici agricole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it-IT" dirty="0"/>
              <a:t>Sistemi di protezione del conducente delle </a:t>
            </a:r>
            <a:r>
              <a:rPr lang="it-IT" dirty="0" err="1"/>
              <a:t>motoagricole</a:t>
            </a:r>
            <a:r>
              <a:rPr lang="it-IT" dirty="0"/>
              <a:t> in caso di capovolgimento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it-IT" dirty="0"/>
              <a:t>Adeguamento dei motocoltivatori e </a:t>
            </a:r>
            <a:r>
              <a:rPr lang="it-IT" dirty="0" err="1"/>
              <a:t>motozappatrici</a:t>
            </a:r>
            <a:r>
              <a:rPr lang="it-IT" dirty="0"/>
              <a:t>  ai  requisiti di sicurezza previsti dall’Allegato V </a:t>
            </a:r>
            <a:r>
              <a:rPr lang="it-IT" dirty="0"/>
              <a:t>D.lgs.81/0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it-IT" dirty="0"/>
          </a:p>
          <a:p>
            <a:pPr marL="342900" indent="-342900">
              <a:defRPr/>
            </a:pPr>
            <a:r>
              <a:rPr lang="it-IT" dirty="0"/>
              <a:t>Linee di Indirizzo</a:t>
            </a:r>
            <a:endParaRPr lang="it-IT" dirty="0"/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it-IT" dirty="0"/>
              <a:t>Applicazione del Titolo III D,</a:t>
            </a:r>
            <a:r>
              <a:rPr lang="it-IT" dirty="0" err="1"/>
              <a:t>lgs</a:t>
            </a:r>
            <a:r>
              <a:rPr lang="it-IT" dirty="0"/>
              <a:t> 81/08 e nuova Direttiva Macchine indicazioni procedurali per gli operatori di vigilanza delle ASL 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it-IT" dirty="0"/>
              <a:t>Istruzioni per lavori in sicurezza su alberi con funi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it-IT" dirty="0"/>
              <a:t>Linee di indirizzo per la costruzione di impianti ad atmosfera controllata per la conservazione della frutta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endParaRPr lang="it-IT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it-IT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it-IT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it-IT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it-IT" dirty="0"/>
          </a:p>
          <a:p>
            <a:pPr marL="342900" indent="-342900">
              <a:buFont typeface="Wingdings" pitchFamily="2" charset="2"/>
              <a:buChar char="Ø"/>
              <a:defRPr/>
            </a:pPr>
            <a:endParaRPr lang="it-IT" dirty="0"/>
          </a:p>
          <a:p>
            <a:pPr marL="342900" indent="-342900">
              <a:defRPr/>
            </a:pPr>
            <a:endParaRPr lang="it-IT" dirty="0"/>
          </a:p>
          <a:p>
            <a:pPr>
              <a:defRPr/>
            </a:pPr>
            <a:endParaRPr lang="it-IT" dirty="0"/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2263774" y="207963"/>
            <a:ext cx="6588125" cy="831639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defTabSz="457200"/>
            <a:r>
              <a:rPr lang="it-IT" sz="2400" b="1" dirty="0">
                <a:latin typeface="Verdana" pitchFamily="34" charset="0"/>
              </a:rPr>
              <a:t>Gli strumenti operativi realizzati </a:t>
            </a:r>
            <a:r>
              <a:rPr lang="it-IT" sz="2400" b="1" dirty="0" smtClean="0">
                <a:latin typeface="Verdana" pitchFamily="34" charset="0"/>
              </a:rPr>
              <a:t>con </a:t>
            </a:r>
            <a:r>
              <a:rPr lang="it-IT" sz="2400" b="1" dirty="0">
                <a:latin typeface="Verdana" pitchFamily="34" charset="0"/>
              </a:rPr>
              <a:t>il coinvolgimento  dei </a:t>
            </a:r>
            <a:r>
              <a:rPr lang="it-IT" sz="2400" b="1" dirty="0" err="1" smtClean="0">
                <a:latin typeface="Verdana" pitchFamily="34" charset="0"/>
              </a:rPr>
              <a:t>GG.LL</a:t>
            </a:r>
            <a:r>
              <a:rPr lang="it-IT" sz="2400" b="1" dirty="0" smtClean="0">
                <a:latin typeface="Verdana" pitchFamily="34" charset="0"/>
              </a:rPr>
              <a:t>. del  CTI</a:t>
            </a:r>
            <a:endParaRPr lang="it-IT" sz="2400" b="1" dirty="0">
              <a:latin typeface="Verdan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908050"/>
            <a:ext cx="76009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1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" y="280988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776288"/>
            <a:ext cx="68961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1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44500" y="1228725"/>
            <a:ext cx="8385175" cy="4651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defTabSz="457200"/>
            <a:endParaRPr lang="it-IT" sz="2400">
              <a:latin typeface="Times New Roman" pitchFamily="18" charset="0"/>
            </a:endParaRPr>
          </a:p>
        </p:txBody>
      </p:sp>
      <p:pic>
        <p:nvPicPr>
          <p:cNvPr id="13315" name="Picture 1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63" y="266700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2251075" y="1503363"/>
            <a:ext cx="5937250" cy="461962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457200"/>
            <a:r>
              <a:rPr lang="it-IT" sz="2400" b="1">
                <a:latin typeface="Verdana" pitchFamily="34" charset="0"/>
              </a:rPr>
              <a:t>Obiettivi</a:t>
            </a:r>
          </a:p>
        </p:txBody>
      </p:sp>
      <p:sp>
        <p:nvSpPr>
          <p:cNvPr id="13317" name="CasellaDiTesto 5"/>
          <p:cNvSpPr txBox="1">
            <a:spLocks noChangeArrowheads="1"/>
          </p:cNvSpPr>
          <p:nvPr/>
        </p:nvSpPr>
        <p:spPr bwMode="auto">
          <a:xfrm>
            <a:off x="503238" y="2206625"/>
            <a:ext cx="83883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it-IT" dirty="0"/>
              <a:t>Omogeneità delle modalità di controllo </a:t>
            </a:r>
          </a:p>
          <a:p>
            <a:pPr>
              <a:buFont typeface="Wingdings" pitchFamily="2" charset="2"/>
              <a:buChar char="Ø"/>
            </a:pPr>
            <a:r>
              <a:rPr lang="it-IT" dirty="0"/>
              <a:t>Omogeneità interpretative  </a:t>
            </a:r>
          </a:p>
          <a:p>
            <a:pPr>
              <a:buFont typeface="Wingdings" pitchFamily="2" charset="2"/>
              <a:buChar char="Ø"/>
            </a:pPr>
            <a:r>
              <a:rPr lang="it-IT" dirty="0"/>
              <a:t>Piano di controllo attuato in tutte  le Regioni</a:t>
            </a:r>
          </a:p>
        </p:txBody>
      </p:sp>
      <p:sp>
        <p:nvSpPr>
          <p:cNvPr id="13318" name="Rectangle 3"/>
          <p:cNvSpPr>
            <a:spLocks noChangeArrowheads="1"/>
          </p:cNvSpPr>
          <p:nvPr/>
        </p:nvSpPr>
        <p:spPr bwMode="auto">
          <a:xfrm>
            <a:off x="2401888" y="3436938"/>
            <a:ext cx="5937250" cy="46355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457200"/>
            <a:r>
              <a:rPr lang="it-IT" sz="2400" b="1">
                <a:latin typeface="Verdana" pitchFamily="34" charset="0"/>
              </a:rPr>
              <a:t>Azioni </a:t>
            </a:r>
          </a:p>
        </p:txBody>
      </p:sp>
      <p:sp>
        <p:nvSpPr>
          <p:cNvPr id="13319" name="CasellaDiTesto 7"/>
          <p:cNvSpPr txBox="1">
            <a:spLocks noChangeArrowheads="1"/>
          </p:cNvSpPr>
          <p:nvPr/>
        </p:nvSpPr>
        <p:spPr bwMode="auto">
          <a:xfrm>
            <a:off x="558800" y="4216400"/>
            <a:ext cx="82423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it-IT" dirty="0"/>
              <a:t>Piano di Formazione  nazionale per gli operatori dei Servizi Ispettivi delle ASL</a:t>
            </a:r>
          </a:p>
          <a:p>
            <a:pPr>
              <a:buFont typeface="Wingdings" pitchFamily="2" charset="2"/>
              <a:buChar char="Ø"/>
            </a:pPr>
            <a:r>
              <a:rPr lang="it-IT" dirty="0"/>
              <a:t>Brevi periodi di  interscambio </a:t>
            </a:r>
            <a:r>
              <a:rPr lang="it-IT" dirty="0" smtClean="0"/>
              <a:t>del </a:t>
            </a:r>
            <a:r>
              <a:rPr lang="it-IT" dirty="0"/>
              <a:t>personale ispettivo delle ASL </a:t>
            </a:r>
            <a:r>
              <a:rPr lang="it-IT" dirty="0" smtClean="0"/>
              <a:t>tra </a:t>
            </a:r>
            <a:r>
              <a:rPr lang="it-IT" dirty="0"/>
              <a:t>le  Regioni per una maggiore condivisione dei processi ispettivi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magin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3141663"/>
            <a:ext cx="1624012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Immagine 4"/>
          <p:cNvPicPr>
            <a:picLocks noChangeAspect="1" noChangeArrowheads="1"/>
          </p:cNvPicPr>
          <p:nvPr/>
        </p:nvPicPr>
        <p:blipFill>
          <a:blip r:embed="rId3" cstate="print"/>
          <a:srcRect r="37506"/>
          <a:stretch>
            <a:fillRect/>
          </a:stretch>
        </p:blipFill>
        <p:spPr bwMode="auto">
          <a:xfrm>
            <a:off x="1692275" y="4868863"/>
            <a:ext cx="1212850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Immagin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40000">
            <a:off x="5961063" y="4170363"/>
            <a:ext cx="2241550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Immagine 6"/>
          <p:cNvPicPr>
            <a:picLocks noChangeAspect="1" noChangeArrowheads="1"/>
          </p:cNvPicPr>
          <p:nvPr/>
        </p:nvPicPr>
        <p:blipFill>
          <a:blip r:embed="rId5" cstate="print"/>
          <a:srcRect l="39200" t="15520" r="21402" b="26901"/>
          <a:stretch>
            <a:fillRect/>
          </a:stretch>
        </p:blipFill>
        <p:spPr bwMode="auto">
          <a:xfrm>
            <a:off x="179388" y="2565400"/>
            <a:ext cx="206216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Immagine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025" y="981075"/>
            <a:ext cx="2090738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Immagine 8"/>
          <p:cNvPicPr>
            <a:picLocks noChangeAspect="1"/>
          </p:cNvPicPr>
          <p:nvPr/>
        </p:nvPicPr>
        <p:blipFill>
          <a:blip r:embed="rId7" cstate="print"/>
          <a:srcRect l="14319" t="34860" r="8643" b="20070"/>
          <a:stretch>
            <a:fillRect/>
          </a:stretch>
        </p:blipFill>
        <p:spPr bwMode="auto">
          <a:xfrm>
            <a:off x="3203575" y="1268413"/>
            <a:ext cx="29591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" descr="Risultati immagini per trattor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600000">
            <a:off x="427038" y="1027113"/>
            <a:ext cx="1790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CasellaDiTesto 11"/>
          <p:cNvSpPr txBox="1">
            <a:spLocks noChangeArrowheads="1"/>
          </p:cNvSpPr>
          <p:nvPr/>
        </p:nvSpPr>
        <p:spPr bwMode="auto">
          <a:xfrm rot="-620456">
            <a:off x="722313" y="2386013"/>
            <a:ext cx="2159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Trattrice</a:t>
            </a:r>
          </a:p>
        </p:txBody>
      </p:sp>
      <p:sp>
        <p:nvSpPr>
          <p:cNvPr id="3082" name="CasellaDiTesto 12"/>
          <p:cNvSpPr txBox="1">
            <a:spLocks noChangeArrowheads="1"/>
          </p:cNvSpPr>
          <p:nvPr/>
        </p:nvSpPr>
        <p:spPr bwMode="auto">
          <a:xfrm>
            <a:off x="3563938" y="2276475"/>
            <a:ext cx="21605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trincia</a:t>
            </a:r>
          </a:p>
        </p:txBody>
      </p:sp>
      <p:sp>
        <p:nvSpPr>
          <p:cNvPr id="3083" name="CasellaDiTesto 13"/>
          <p:cNvSpPr txBox="1">
            <a:spLocks noChangeArrowheads="1"/>
          </p:cNvSpPr>
          <p:nvPr/>
        </p:nvSpPr>
        <p:spPr bwMode="auto">
          <a:xfrm>
            <a:off x="6804025" y="2492375"/>
            <a:ext cx="21605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rotoimballatrice</a:t>
            </a:r>
          </a:p>
        </p:txBody>
      </p:sp>
      <p:sp>
        <p:nvSpPr>
          <p:cNvPr id="3084" name="CasellaDiTesto 14"/>
          <p:cNvSpPr txBox="1">
            <a:spLocks noChangeArrowheads="1"/>
          </p:cNvSpPr>
          <p:nvPr/>
        </p:nvSpPr>
        <p:spPr bwMode="auto">
          <a:xfrm>
            <a:off x="468313" y="4292600"/>
            <a:ext cx="2159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spaccalegna</a:t>
            </a:r>
          </a:p>
        </p:txBody>
      </p:sp>
      <p:sp>
        <p:nvSpPr>
          <p:cNvPr id="3085" name="CasellaDiTesto 15"/>
          <p:cNvSpPr txBox="1">
            <a:spLocks noChangeArrowheads="1"/>
          </p:cNvSpPr>
          <p:nvPr/>
        </p:nvSpPr>
        <p:spPr bwMode="auto">
          <a:xfrm rot="737275">
            <a:off x="5588000" y="6464300"/>
            <a:ext cx="216058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Trattorini giardinaggio</a:t>
            </a:r>
          </a:p>
        </p:txBody>
      </p:sp>
      <p:sp>
        <p:nvSpPr>
          <p:cNvPr id="3086" name="Rettangolo 16"/>
          <p:cNvSpPr>
            <a:spLocks noChangeArrowheads="1"/>
          </p:cNvSpPr>
          <p:nvPr/>
        </p:nvSpPr>
        <p:spPr bwMode="auto">
          <a:xfrm>
            <a:off x="900113" y="6308725"/>
            <a:ext cx="2609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Macchine irroratrici spalleggiate</a:t>
            </a:r>
            <a:endParaRPr lang="it-IT" sz="1400" i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087" name="Rettangolo 17"/>
          <p:cNvSpPr>
            <a:spLocks noChangeArrowheads="1"/>
          </p:cNvSpPr>
          <p:nvPr/>
        </p:nvSpPr>
        <p:spPr bwMode="auto">
          <a:xfrm>
            <a:off x="3059113" y="4724400"/>
            <a:ext cx="2044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i="1">
                <a:solidFill>
                  <a:srgbClr val="0070C0"/>
                </a:solidFill>
                <a:latin typeface="Calibri" pitchFamily="34" charset="0"/>
              </a:rPr>
              <a:t>Trituratore/sminuzzatore </a:t>
            </a:r>
          </a:p>
        </p:txBody>
      </p:sp>
      <p:sp>
        <p:nvSpPr>
          <p:cNvPr id="3088" name="Rectangle 3"/>
          <p:cNvSpPr>
            <a:spLocks noChangeArrowheads="1"/>
          </p:cNvSpPr>
          <p:nvPr/>
        </p:nvSpPr>
        <p:spPr bwMode="auto">
          <a:xfrm>
            <a:off x="1741488" y="266700"/>
            <a:ext cx="7140575" cy="83185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it-IT" sz="2400" b="1" i="1">
                <a:solidFill>
                  <a:srgbClr val="0070C0"/>
                </a:solidFill>
                <a:latin typeface="Verdana" pitchFamily="34" charset="0"/>
              </a:rPr>
              <a:t>Schede di supporto – note tecniche</a:t>
            </a:r>
          </a:p>
          <a:p>
            <a:r>
              <a:rPr lang="it-IT" sz="2400" b="1">
                <a:latin typeface="Verdana" pitchFamily="34" charset="0"/>
              </a:rPr>
              <a:t>Per La verifica delle macchine agricole </a:t>
            </a:r>
          </a:p>
        </p:txBody>
      </p:sp>
      <p:pic>
        <p:nvPicPr>
          <p:cNvPr id="3089" name="Picture 19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025" y="280988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3"/>
          <p:cNvPicPr>
            <a:picLocks noChangeAspect="1" noChangeArrowheads="1"/>
          </p:cNvPicPr>
          <p:nvPr/>
        </p:nvPicPr>
        <p:blipFill>
          <a:blip r:embed="rId2" cstate="print"/>
          <a:srcRect l="44022" t="38538" r="21405" b="21979"/>
          <a:stretch>
            <a:fillRect/>
          </a:stretch>
        </p:blipFill>
        <p:spPr bwMode="auto">
          <a:xfrm>
            <a:off x="323850" y="1844675"/>
            <a:ext cx="2116138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Immagine 4"/>
          <p:cNvPicPr>
            <a:picLocks noChangeAspect="1" noChangeArrowheads="1"/>
          </p:cNvPicPr>
          <p:nvPr/>
        </p:nvPicPr>
        <p:blipFill>
          <a:blip r:embed="rId3" cstate="print"/>
          <a:srcRect l="27687" t="33151" r="38911" b="13078"/>
          <a:stretch>
            <a:fillRect/>
          </a:stretch>
        </p:blipFill>
        <p:spPr bwMode="auto">
          <a:xfrm>
            <a:off x="3635375" y="1268413"/>
            <a:ext cx="1733550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Immagine 5"/>
          <p:cNvPicPr>
            <a:picLocks noChangeAspect="1"/>
          </p:cNvPicPr>
          <p:nvPr/>
        </p:nvPicPr>
        <p:blipFill>
          <a:blip r:embed="rId4" cstate="print"/>
          <a:srcRect l="2431" t="5537" r="5351" b="3500"/>
          <a:stretch>
            <a:fillRect/>
          </a:stretch>
        </p:blipFill>
        <p:spPr bwMode="auto">
          <a:xfrm>
            <a:off x="2411413" y="3213100"/>
            <a:ext cx="2232025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Immagine 6"/>
          <p:cNvPicPr>
            <a:picLocks noChangeAspect="1"/>
          </p:cNvPicPr>
          <p:nvPr/>
        </p:nvPicPr>
        <p:blipFill>
          <a:blip r:embed="rId5" cstate="print"/>
          <a:srcRect l="28136" t="9259" r="7249" b="19482"/>
          <a:stretch>
            <a:fillRect/>
          </a:stretch>
        </p:blipFill>
        <p:spPr bwMode="auto">
          <a:xfrm>
            <a:off x="468313" y="4797425"/>
            <a:ext cx="2066925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Immagin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4868863"/>
            <a:ext cx="20923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Immagine 8"/>
          <p:cNvPicPr>
            <a:picLocks noChangeAspect="1"/>
          </p:cNvPicPr>
          <p:nvPr/>
        </p:nvPicPr>
        <p:blipFill>
          <a:blip r:embed="rId7" cstate="print"/>
          <a:srcRect l="9743" t="18159" r="47261" b="8955"/>
          <a:stretch>
            <a:fillRect/>
          </a:stretch>
        </p:blipFill>
        <p:spPr bwMode="auto">
          <a:xfrm>
            <a:off x="7019925" y="3933825"/>
            <a:ext cx="151447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CasellaDiTesto 11"/>
          <p:cNvSpPr txBox="1">
            <a:spLocks noChangeArrowheads="1"/>
          </p:cNvSpPr>
          <p:nvPr/>
        </p:nvSpPr>
        <p:spPr bwMode="auto">
          <a:xfrm>
            <a:off x="1403350" y="1700213"/>
            <a:ext cx="26638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Motocoltivatori .  motozappatore</a:t>
            </a:r>
          </a:p>
        </p:txBody>
      </p:sp>
      <p:sp>
        <p:nvSpPr>
          <p:cNvPr id="4105" name="CasellaDiTesto 12"/>
          <p:cNvSpPr txBox="1">
            <a:spLocks noChangeArrowheads="1"/>
          </p:cNvSpPr>
          <p:nvPr/>
        </p:nvSpPr>
        <p:spPr bwMode="auto">
          <a:xfrm>
            <a:off x="2700338" y="4149725"/>
            <a:ext cx="21590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Albero cardanico</a:t>
            </a:r>
          </a:p>
        </p:txBody>
      </p:sp>
      <p:sp>
        <p:nvSpPr>
          <p:cNvPr id="4106" name="CasellaDiTesto 13"/>
          <p:cNvSpPr txBox="1">
            <a:spLocks noChangeArrowheads="1"/>
          </p:cNvSpPr>
          <p:nvPr/>
        </p:nvSpPr>
        <p:spPr bwMode="auto">
          <a:xfrm>
            <a:off x="539750" y="6237288"/>
            <a:ext cx="21605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Carro  desilatore</a:t>
            </a:r>
          </a:p>
        </p:txBody>
      </p:sp>
      <p:sp>
        <p:nvSpPr>
          <p:cNvPr id="4107" name="CasellaDiTesto 14"/>
          <p:cNvSpPr txBox="1">
            <a:spLocks noChangeArrowheads="1"/>
          </p:cNvSpPr>
          <p:nvPr/>
        </p:nvSpPr>
        <p:spPr bwMode="auto">
          <a:xfrm>
            <a:off x="6875463" y="5516563"/>
            <a:ext cx="21605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Retroescavatore portato</a:t>
            </a:r>
          </a:p>
        </p:txBody>
      </p:sp>
      <p:sp>
        <p:nvSpPr>
          <p:cNvPr id="4108" name="Rettangolo 15"/>
          <p:cNvSpPr>
            <a:spLocks noChangeArrowheads="1"/>
          </p:cNvSpPr>
          <p:nvPr/>
        </p:nvSpPr>
        <p:spPr bwMode="auto">
          <a:xfrm>
            <a:off x="4643438" y="6237288"/>
            <a:ext cx="1301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b="1" i="1">
                <a:solidFill>
                  <a:srgbClr val="0070C0"/>
                </a:solidFill>
                <a:latin typeface="Calibri" pitchFamily="34" charset="0"/>
              </a:rPr>
              <a:t>spandiconcime</a:t>
            </a:r>
          </a:p>
        </p:txBody>
      </p:sp>
      <p:pic>
        <p:nvPicPr>
          <p:cNvPr id="4109" name="Immagine 16"/>
          <p:cNvPicPr>
            <a:picLocks noChangeAspect="1" noChangeArrowheads="1"/>
          </p:cNvPicPr>
          <p:nvPr/>
        </p:nvPicPr>
        <p:blipFill>
          <a:blip r:embed="rId8" cstate="print"/>
          <a:srcRect l="26517" t="17805" r="25214" b="27020"/>
          <a:stretch>
            <a:fillRect/>
          </a:stretch>
        </p:blipFill>
        <p:spPr bwMode="auto">
          <a:xfrm>
            <a:off x="6227763" y="1484313"/>
            <a:ext cx="22875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Text Box 2"/>
          <p:cNvSpPr txBox="1">
            <a:spLocks noChangeArrowheads="1"/>
          </p:cNvSpPr>
          <p:nvPr/>
        </p:nvSpPr>
        <p:spPr bwMode="auto">
          <a:xfrm>
            <a:off x="6443663" y="3141663"/>
            <a:ext cx="1990725" cy="2873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it-IT" sz="1400" b="1">
                <a:solidFill>
                  <a:srgbClr val="0070C0"/>
                </a:solidFill>
                <a:latin typeface="Calibri" pitchFamily="34" charset="0"/>
              </a:rPr>
              <a:t>Spandiletame</a:t>
            </a:r>
            <a:r>
              <a:rPr lang="it-IT" sz="1400" b="1">
                <a:solidFill>
                  <a:srgbClr val="0070C0"/>
                </a:solidFill>
                <a:latin typeface="Times New Roman" pitchFamily="18" charset="0"/>
              </a:rPr>
              <a:t> trainato</a:t>
            </a:r>
            <a:endParaRPr lang="it-IT" sz="1400" b="1">
              <a:solidFill>
                <a:srgbClr val="0070C0"/>
              </a:solidFill>
            </a:endParaRPr>
          </a:p>
        </p:txBody>
      </p:sp>
      <p:pic>
        <p:nvPicPr>
          <p:cNvPr id="4111" name="Picture 19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025" y="280988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366713" y="825500"/>
          <a:ext cx="8568952" cy="5792724"/>
        </p:xfrm>
        <a:graphic>
          <a:graphicData uri="http://schemas.openxmlformats.org/drawingml/2006/table">
            <a:tbl>
              <a:tblPr/>
              <a:tblGrid>
                <a:gridCol w="2745008"/>
                <a:gridCol w="1012860"/>
                <a:gridCol w="4811084"/>
              </a:tblGrid>
              <a:tr h="1654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latin typeface="Times New Roman"/>
                          <a:ea typeface="Times New Roman"/>
                          <a:cs typeface="Times New Roman"/>
                        </a:rPr>
                        <a:t>Elemento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latin typeface="Times New Roman"/>
                          <a:ea typeface="Times New Roman"/>
                          <a:cs typeface="Times New Roman"/>
                        </a:rPr>
                        <a:t>Metodo</a:t>
                      </a:r>
                      <a:endParaRPr lang="it-IT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latin typeface="Times New Roman"/>
                          <a:ea typeface="Times New Roman"/>
                          <a:cs typeface="Times New Roman"/>
                        </a:rPr>
                        <a:t>Riferimento tecnico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73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Dispositivo di protezione in caso di capovolgimento 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(vedi note tecniche 1 e 2 delle istruzioni operative)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latin typeface="Times New Roman"/>
                          <a:ea typeface="Times New Roman"/>
                          <a:cs typeface="Times New Roman"/>
                        </a:rPr>
                        <a:t>Esame visivo</a:t>
                      </a:r>
                      <a:endParaRPr lang="it-IT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I trattori agricoli o forestali a ruote o a cingoli devono essere dotati di un dispositivo di protezione in caso di capovolgimento (cabina o telaio)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Riferimenti: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Linea guida INAIL “Adeguamento dei trattori agricoli o forestali ai requisiti minimi </a:t>
                      </a:r>
                      <a:r>
                        <a:rPr lang="it-IT" sz="1400" dirty="0">
                          <a:solidFill>
                            <a:srgbClr val="231F2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di sicurezza per l’uso delle attrezzature di lavoro previsti al punto 2.4 della parte II dell’allegato V del </a:t>
                      </a:r>
                      <a:r>
                        <a:rPr lang="it-IT" sz="1400" dirty="0" err="1">
                          <a:solidFill>
                            <a:srgbClr val="231F2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D.Lgs.</a:t>
                      </a:r>
                      <a:r>
                        <a:rPr lang="it-IT" sz="1400" dirty="0">
                          <a:solidFill>
                            <a:srgbClr val="231F2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81/08 - L’installazione dei dispositivi di protezione in caso di ribaltamento nei trattori agricoli o forestali”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Documento tecnico INAIL “Adeguamento dei trattori agricoli o forestali con piano di carico (</a:t>
                      </a:r>
                      <a:r>
                        <a:rPr lang="it-I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motoagricole</a:t>
                      </a: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) ai requisiti di sicurezza in caso di capovolgimento previsti al punto 2.4 della parte II dell’allegato V del D. </a:t>
                      </a:r>
                      <a:r>
                        <a:rPr lang="it-IT" sz="1400" dirty="0" err="1">
                          <a:latin typeface="Times New Roman"/>
                          <a:ea typeface="Times New Roman"/>
                          <a:cs typeface="Times New Roman"/>
                        </a:rPr>
                        <a:t>Lgs</a:t>
                      </a: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. 81/08”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9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Sistema di ritenzione del conducente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(vedi nota tecnica 3  delle istruzioni operative)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latin typeface="Times New Roman"/>
                          <a:ea typeface="Times New Roman"/>
                          <a:cs typeface="Times New Roman"/>
                        </a:rPr>
                        <a:t>Esame visivo</a:t>
                      </a:r>
                      <a:endParaRPr lang="it-IT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I trattori agricoli o forestali a ruote o a cingoli devono essere dotati di un sistema di ritenzione del conducente (cintura di sicurezza) 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Riferimento: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Linea guida INAIL “Adeguamento dei trattori agricoli o forestali ai requisiti minimi </a:t>
                      </a:r>
                      <a:r>
                        <a:rPr lang="it-IT" sz="1400" dirty="0">
                          <a:solidFill>
                            <a:srgbClr val="231F2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di sicurezza per l’uso delle attrezzature di lavoro previsti al punto 2.4 della parte II dell’allegato V del </a:t>
                      </a:r>
                      <a:r>
                        <a:rPr lang="it-IT" sz="1400" dirty="0" err="1">
                          <a:solidFill>
                            <a:srgbClr val="231F2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D.Lgs.</a:t>
                      </a:r>
                      <a:r>
                        <a:rPr lang="it-IT" sz="1400" dirty="0">
                          <a:solidFill>
                            <a:srgbClr val="231F2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81/08 – l’</a:t>
                      </a: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Installazione dei sistemi di ritenzione del conducente”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620" marR="55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42" name="Rectangle 2"/>
          <p:cNvSpPr>
            <a:spLocks noChangeArrowheads="1"/>
          </p:cNvSpPr>
          <p:nvPr/>
        </p:nvSpPr>
        <p:spPr bwMode="auto">
          <a:xfrm>
            <a:off x="3775075" y="58738"/>
            <a:ext cx="15938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it-IT" sz="1600" b="1">
                <a:latin typeface="Times New Roman" pitchFamily="18" charset="0"/>
              </a:rPr>
              <a:t>Scheda Trattore</a:t>
            </a:r>
            <a:endParaRPr lang="it-IT" sz="800"/>
          </a:p>
        </p:txBody>
      </p:sp>
      <p:pic>
        <p:nvPicPr>
          <p:cNvPr id="5143" name="Picture 1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50" y="0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755650" y="908050"/>
          <a:ext cx="7704138" cy="5579364"/>
        </p:xfrm>
        <a:graphic>
          <a:graphicData uri="http://schemas.openxmlformats.org/drawingml/2006/table">
            <a:tbl>
              <a:tblPr/>
              <a:tblGrid>
                <a:gridCol w="1212850"/>
                <a:gridCol w="1130300"/>
                <a:gridCol w="5360988"/>
              </a:tblGrid>
              <a:tr h="1035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Sistemi di ritenzione del passeggero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Esame visivo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trattori agricoli o forestali a ruote o a cingoli provvisti di sedile del passeggero devono essere dotati di un sistema di ritenzione (cintura di sicurezza) 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Riferimento: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Documento tecnico INAIL “Adeguamento dei trattori agricoli o forestali ai requisiti minimi di sicurezza per l’uso delle attrezzature di lavoro di cui all’Allegato V al D. Lgs. 81/08” </a:t>
                      </a:r>
                      <a:r>
                        <a:rPr kumimoji="0" lang="it-IT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paragrafo 4.10.1.1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Protezione della presa di potenza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Esame visivo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La presa di potenza posteriore e anteriore (se presente) deve essere munita di appositi protezione fissa sul trattore.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Riferimento: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Documento tecnico INAIL “Adeguamento dei trattori agricoli o forestali ai requisiti minimi di sicurezza per l’uso delle attrezzature di lavoro di cui all’Allegato V al D. Lgs. 81/08” </a:t>
                      </a:r>
                      <a:r>
                        <a:rPr kumimoji="0" lang="it-IT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paragrafo 4.2.1.1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5892" marR="558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9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Protezione delle cinghie per la trasmissione del moto, della ventola del sistema di raffreddamento e di altre parti in movimento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Esame visivo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 cinghie per la trasmissione del moto, la ventola del sistema di raffreddamento e le altre parti in movimento devono essere dotate di protezioni progettate, costruite e posizionate in modo da impedire che parti del corpo raggiungano le zone pericolose.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Riferimento: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Documento tecnico INAIL “Adeguamento dei trattori agricoli o forestali ai requisiti minimi di sicurezza per l’uso delle attrezzature di lavoro di cui all’Allegato V al D. Lgs. 81/08” </a:t>
                      </a:r>
                      <a:r>
                        <a:rPr kumimoji="0" lang="it-IT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paragrafo 4.2.1.2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5892" marR="558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64" name="Rettangolo 4"/>
          <p:cNvSpPr>
            <a:spLocks noChangeArrowheads="1"/>
          </p:cNvSpPr>
          <p:nvPr/>
        </p:nvSpPr>
        <p:spPr bwMode="auto">
          <a:xfrm>
            <a:off x="3779838" y="188913"/>
            <a:ext cx="1768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it-IT" b="1">
                <a:latin typeface="Times New Roman" pitchFamily="18" charset="0"/>
              </a:rPr>
              <a:t>Scheda Trattore</a:t>
            </a:r>
            <a:endParaRPr lang="it-IT" sz="900"/>
          </a:p>
        </p:txBody>
      </p:sp>
      <p:pic>
        <p:nvPicPr>
          <p:cNvPr id="6165" name="Picture 1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363" y="203200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971550" y="836613"/>
          <a:ext cx="7632700" cy="5504688"/>
        </p:xfrm>
        <a:graphic>
          <a:graphicData uri="http://schemas.openxmlformats.org/drawingml/2006/table">
            <a:tbl>
              <a:tblPr/>
              <a:tblGrid>
                <a:gridCol w="1201738"/>
                <a:gridCol w="1119187"/>
                <a:gridCol w="5311775"/>
              </a:tblGrid>
              <a:tr h="1377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Protezioni parti calde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Esame visivo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 parti del trattore a temperatura elevata (superfici esterne dei componenti del sistema di scarico dei gas e le superfici esterne dei cilindri e delle testate) che si trovano vicine a gradini, corrimano maniglie e parti integranti del trattore usate come appigli per salire e che possono essere involontariamente toccate (vedi paragrafo 4.3.1 del Documento tecnico INAIL), devono essere protette contro i rischi di contatto o di prossimità. 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Riferimento: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Documento tecnico INAIL “Adeguamento dei trattori agricoli o forestali ai requisiti minimi di sicurezza per l’uso delle attrezzature di lavoro di cui all’Allegato V al D. Lgs. 81/08” </a:t>
                      </a:r>
                      <a:r>
                        <a:rPr kumimoji="0" lang="it-IT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paragrafo 4.3.1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Accesso al posto di guida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Esame visivo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Il trattore deve essere dotato di opportuni mezzi di accesso al posto di guida riconducibili a gradini, scalette, maniglie e corrimani.</a:t>
                      </a: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Riferimento: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Documento tecnico INAIL “Adeguamento dei trattori agricoli o forestali ai requisiti minimi di sicurezza per l’uso delle attrezzature di lavoro di cui all’Allegato V al D. Lgs. 81/08” </a:t>
                      </a:r>
                      <a:r>
                        <a:rPr kumimoji="0" lang="it-IT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paragrafo 4.6.1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Avviamento del motore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Esame funzionale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Deve essere impossibile avviare il motore del trattore se tale operazione rischia di provocarne uno spostamento incontrollato e il movimento delle presa di potenza anteriore e posteriore.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Riferimento: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Documento tecnico INAIL “Adeguamento dei trattori agricoli o forestali ai requisiti minimi di sicurezza per l’uso delle attrezzature di lavoro di cui all’Allegato V al D. Lgs. 81/08” </a:t>
                      </a:r>
                      <a:r>
                        <a:rPr kumimoji="0" lang="it-IT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paragrafo 4.7.1.3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88" name="Rettangolo 4"/>
          <p:cNvSpPr>
            <a:spLocks noChangeArrowheads="1"/>
          </p:cNvSpPr>
          <p:nvPr/>
        </p:nvSpPr>
        <p:spPr bwMode="auto">
          <a:xfrm>
            <a:off x="3779838" y="188913"/>
            <a:ext cx="1768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it-IT" b="1">
                <a:latin typeface="Times New Roman" pitchFamily="18" charset="0"/>
              </a:rPr>
              <a:t>Scheda Trattore</a:t>
            </a:r>
            <a:endParaRPr lang="it-IT" sz="900"/>
          </a:p>
        </p:txBody>
      </p:sp>
      <p:pic>
        <p:nvPicPr>
          <p:cNvPr id="7189" name="Picture 1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25" y="0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1042988" y="1052513"/>
          <a:ext cx="7632848" cy="3552444"/>
        </p:xfrm>
        <a:graphic>
          <a:graphicData uri="http://schemas.openxmlformats.org/drawingml/2006/table">
            <a:tbl>
              <a:tblPr/>
              <a:tblGrid>
                <a:gridCol w="1202243"/>
                <a:gridCol w="1118366"/>
                <a:gridCol w="5312239"/>
              </a:tblGrid>
              <a:tr h="14529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Movimenti incontrollati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(vedi nota tecnica 4 delle istruzioni operative)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Esame visivo/funzionale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Qualsiasi spostamento comandato del trattore deve essere possibile soltanto se il conducente si trova al posto di comando.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09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u="sng" dirty="0">
                          <a:latin typeface="Times New Roman"/>
                          <a:ea typeface="Times New Roman"/>
                          <a:cs typeface="Times New Roman"/>
                        </a:rPr>
                        <a:t>Il requisito si applica a tutti i trattori costruiti a partire dal 29 dicembre 2009 e fino all’entrata in vigore del Regolamento Ue 167/2013 </a:t>
                      </a: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(1 gennaio 2016 per le nuove omologazioni e 1 gennaio 2018 per tutti i trattori)</a:t>
                      </a:r>
                      <a:r>
                        <a:rPr lang="it-IT" sz="1400" u="sng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Riferimento: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Times New Roman"/>
                          <a:cs typeface="Calibri"/>
                        </a:rPr>
                        <a:t>RES 3.3.2 primo paragrafo Allegato I alla direttiva 2006/42/CE (D. </a:t>
                      </a:r>
                      <a:r>
                        <a:rPr lang="it-IT" sz="1400" dirty="0" err="1">
                          <a:latin typeface="Calibri"/>
                          <a:ea typeface="Times New Roman"/>
                          <a:cs typeface="Calibri"/>
                        </a:rPr>
                        <a:t>Lgs</a:t>
                      </a:r>
                      <a:r>
                        <a:rPr lang="it-IT" sz="1400" dirty="0">
                          <a:latin typeface="Calibri"/>
                          <a:ea typeface="Times New Roman"/>
                          <a:cs typeface="Calibri"/>
                        </a:rPr>
                        <a:t>. 17/2010). 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Times New Roman"/>
                          <a:ea typeface="Times New Roman"/>
                          <a:cs typeface="Times New Roman"/>
                        </a:rPr>
                        <a:t>Il requisito di cui sopra può considerarsi soddisfatto se il fabbricante ha applicato adeguate soluzioni tecniche quali ad esempio quelle previste al punto 9.1 del Regolamento Delegato (UE) n. 1322/2014 della Commissione del 19 settembre 2014 che prevede l’installazione di un allarme acustico e visivo che avvisa l’operatore quando lascia il posto di guida senza aver inserito il freno di stazionamento.</a:t>
                      </a:r>
                      <a:endParaRPr lang="it-IT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204" name="Rettangolo 4"/>
          <p:cNvSpPr>
            <a:spLocks noChangeArrowheads="1"/>
          </p:cNvSpPr>
          <p:nvPr/>
        </p:nvSpPr>
        <p:spPr bwMode="auto">
          <a:xfrm>
            <a:off x="3563938" y="476250"/>
            <a:ext cx="1768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it-IT" b="1">
                <a:latin typeface="Times New Roman" pitchFamily="18" charset="0"/>
              </a:rPr>
              <a:t>Scheda Trattore</a:t>
            </a:r>
            <a:endParaRPr lang="it-IT" sz="900"/>
          </a:p>
        </p:txBody>
      </p:sp>
      <p:pic>
        <p:nvPicPr>
          <p:cNvPr id="8205" name="Picture 1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025" y="280988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581150"/>
            <a:ext cx="789622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476250"/>
            <a:ext cx="54292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19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025" y="280988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620713"/>
            <a:ext cx="54292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908050"/>
            <a:ext cx="6226175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19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025" y="280988"/>
            <a:ext cx="1260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 1">
      <a:dk1>
        <a:srgbClr val="000000"/>
      </a:dk1>
      <a:lt1>
        <a:srgbClr val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FFFFFF"/>
      </a:accent3>
      <a:accent4>
        <a:srgbClr val="000000"/>
      </a:accent4>
      <a:accent5>
        <a:srgbClr val="E0ADE2"/>
      </a:accent5>
      <a:accent6>
        <a:srgbClr val="871F8A"/>
      </a:accent6>
      <a:hlink>
        <a:srgbClr val="6B9F25"/>
      </a:hlink>
      <a:folHlink>
        <a:srgbClr val="8C8C8C"/>
      </a:folHlink>
    </a:clrScheme>
    <a:fontScheme name="Retrospect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Retrospect 1">
        <a:dk1>
          <a:srgbClr val="000000"/>
        </a:dk1>
        <a:lt1>
          <a:srgbClr val="FFFFFF"/>
        </a:lt1>
        <a:dk2>
          <a:srgbClr val="454551"/>
        </a:dk2>
        <a:lt2>
          <a:srgbClr val="D8D9DC"/>
        </a:lt2>
        <a:accent1>
          <a:srgbClr val="C830CC"/>
        </a:accent1>
        <a:accent2>
          <a:srgbClr val="962399"/>
        </a:accent2>
        <a:accent3>
          <a:srgbClr val="FFFFFF"/>
        </a:accent3>
        <a:accent4>
          <a:srgbClr val="000000"/>
        </a:accent4>
        <a:accent5>
          <a:srgbClr val="E0ADE2"/>
        </a:accent5>
        <a:accent6>
          <a:srgbClr val="871F8A"/>
        </a:accent6>
        <a:hlink>
          <a:srgbClr val="6B9F25"/>
        </a:hlink>
        <a:folHlink>
          <a:srgbClr val="8C8C8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Retrospect 1">
    <a:dk1>
      <a:srgbClr val="000000"/>
    </a:dk1>
    <a:lt1>
      <a:srgbClr val="FFFFFF"/>
    </a:lt1>
    <a:dk2>
      <a:srgbClr val="454551"/>
    </a:dk2>
    <a:lt2>
      <a:srgbClr val="D8D9DC"/>
    </a:lt2>
    <a:accent1>
      <a:srgbClr val="C830CC"/>
    </a:accent1>
    <a:accent2>
      <a:srgbClr val="962399"/>
    </a:accent2>
    <a:accent3>
      <a:srgbClr val="FFFFFF"/>
    </a:accent3>
    <a:accent4>
      <a:srgbClr val="000000"/>
    </a:accent4>
    <a:accent5>
      <a:srgbClr val="E0ADE2"/>
    </a:accent5>
    <a:accent6>
      <a:srgbClr val="871F8A"/>
    </a:accent6>
    <a:hlink>
      <a:srgbClr val="6B9F25"/>
    </a:hlink>
    <a:folHlink>
      <a:srgbClr val="8C8C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2600</TotalTime>
  <Words>1081</Words>
  <Application>Microsoft Office PowerPoint</Application>
  <PresentationFormat>Presentazione su schermo (4:3)</PresentationFormat>
  <Paragraphs>99</Paragraphs>
  <Slides>12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Arial</vt:lpstr>
      <vt:lpstr>Times New Roman</vt:lpstr>
      <vt:lpstr>Calibri</vt:lpstr>
      <vt:lpstr>Wingdings</vt:lpstr>
      <vt:lpstr>Verdana</vt:lpstr>
      <vt:lpstr>Symbol</vt:lpstr>
      <vt:lpstr>Retrospect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Company>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principale</cp:lastModifiedBy>
  <cp:revision>178</cp:revision>
  <cp:lastPrinted>2017-01-24T15:15:20Z</cp:lastPrinted>
  <dcterms:created xsi:type="dcterms:W3CDTF">2015-10-29T09:08:29Z</dcterms:created>
  <dcterms:modified xsi:type="dcterms:W3CDTF">2017-06-20T21:09:08Z</dcterms:modified>
</cp:coreProperties>
</file>