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60" r:id="rId3"/>
  </p:sldMasterIdLst>
  <p:notesMasterIdLst>
    <p:notesMasterId r:id="rId5"/>
  </p:notesMasterIdLst>
  <p:sldIdLst>
    <p:sldId id="261" r:id="rId4"/>
  </p:sldIdLst>
  <p:sldSz cx="17281525" cy="24482425"/>
  <p:notesSz cx="6794500" cy="9931400"/>
  <p:defaultTextStyle>
    <a:defPPr>
      <a:defRPr lang="it-IT"/>
    </a:defPPr>
    <a:lvl1pPr marL="0" algn="l" defTabSz="2277940" rtl="0" eaLnBrk="1" latinLnBrk="0" hangingPunct="1">
      <a:defRPr sz="4600" kern="1200">
        <a:solidFill>
          <a:schemeClr val="tx1"/>
        </a:solidFill>
        <a:latin typeface="+mn-lt"/>
        <a:ea typeface="+mn-ea"/>
        <a:cs typeface="+mn-cs"/>
      </a:defRPr>
    </a:lvl1pPr>
    <a:lvl2pPr marL="1138970" algn="l" defTabSz="2277940" rtl="0" eaLnBrk="1" latinLnBrk="0" hangingPunct="1">
      <a:defRPr sz="4600" kern="1200">
        <a:solidFill>
          <a:schemeClr val="tx1"/>
        </a:solidFill>
        <a:latin typeface="+mn-lt"/>
        <a:ea typeface="+mn-ea"/>
        <a:cs typeface="+mn-cs"/>
      </a:defRPr>
    </a:lvl2pPr>
    <a:lvl3pPr marL="2277940" algn="l" defTabSz="2277940" rtl="0" eaLnBrk="1" latinLnBrk="0" hangingPunct="1">
      <a:defRPr sz="4600" kern="1200">
        <a:solidFill>
          <a:schemeClr val="tx1"/>
        </a:solidFill>
        <a:latin typeface="+mn-lt"/>
        <a:ea typeface="+mn-ea"/>
        <a:cs typeface="+mn-cs"/>
      </a:defRPr>
    </a:lvl3pPr>
    <a:lvl4pPr marL="3416909" algn="l" defTabSz="2277940" rtl="0" eaLnBrk="1" latinLnBrk="0" hangingPunct="1">
      <a:defRPr sz="4600" kern="1200">
        <a:solidFill>
          <a:schemeClr val="tx1"/>
        </a:solidFill>
        <a:latin typeface="+mn-lt"/>
        <a:ea typeface="+mn-ea"/>
        <a:cs typeface="+mn-cs"/>
      </a:defRPr>
    </a:lvl4pPr>
    <a:lvl5pPr marL="4555879" algn="l" defTabSz="2277940" rtl="0" eaLnBrk="1" latinLnBrk="0" hangingPunct="1">
      <a:defRPr sz="4600" kern="1200">
        <a:solidFill>
          <a:schemeClr val="tx1"/>
        </a:solidFill>
        <a:latin typeface="+mn-lt"/>
        <a:ea typeface="+mn-ea"/>
        <a:cs typeface="+mn-cs"/>
      </a:defRPr>
    </a:lvl5pPr>
    <a:lvl6pPr marL="5694849" algn="l" defTabSz="2277940" rtl="0" eaLnBrk="1" latinLnBrk="0" hangingPunct="1">
      <a:defRPr sz="4600" kern="1200">
        <a:solidFill>
          <a:schemeClr val="tx1"/>
        </a:solidFill>
        <a:latin typeface="+mn-lt"/>
        <a:ea typeface="+mn-ea"/>
        <a:cs typeface="+mn-cs"/>
      </a:defRPr>
    </a:lvl6pPr>
    <a:lvl7pPr marL="6833819" algn="l" defTabSz="2277940" rtl="0" eaLnBrk="1" latinLnBrk="0" hangingPunct="1">
      <a:defRPr sz="4600" kern="1200">
        <a:solidFill>
          <a:schemeClr val="tx1"/>
        </a:solidFill>
        <a:latin typeface="+mn-lt"/>
        <a:ea typeface="+mn-ea"/>
        <a:cs typeface="+mn-cs"/>
      </a:defRPr>
    </a:lvl7pPr>
    <a:lvl8pPr marL="7972791" algn="l" defTabSz="2277940" rtl="0" eaLnBrk="1" latinLnBrk="0" hangingPunct="1">
      <a:defRPr sz="4600" kern="1200">
        <a:solidFill>
          <a:schemeClr val="tx1"/>
        </a:solidFill>
        <a:latin typeface="+mn-lt"/>
        <a:ea typeface="+mn-ea"/>
        <a:cs typeface="+mn-cs"/>
      </a:defRPr>
    </a:lvl8pPr>
    <a:lvl9pPr marL="9111761" algn="l" defTabSz="2277940" rtl="0" eaLnBrk="1" latinLnBrk="0" hangingPunct="1">
      <a:defRPr sz="4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11">
          <p15:clr>
            <a:srgbClr val="A4A3A4"/>
          </p15:clr>
        </p15:guide>
        <p15:guide id="2" pos="54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17" autoAdjust="0"/>
    <p:restoredTop sz="93478" autoAdjust="0"/>
  </p:normalViewPr>
  <p:slideViewPr>
    <p:cSldViewPr>
      <p:cViewPr varScale="1">
        <p:scale>
          <a:sx n="20" d="100"/>
          <a:sy n="20" d="100"/>
        </p:scale>
        <p:origin x="2480" y="176"/>
      </p:cViewPr>
      <p:guideLst>
        <p:guide orient="horz" pos="7711"/>
        <p:guide pos="54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3582" cy="496890"/>
          </a:xfrm>
          <a:prstGeom prst="rect">
            <a:avLst/>
          </a:prstGeom>
        </p:spPr>
        <p:txBody>
          <a:bodyPr vert="horz" lIns="92141" tIns="46072" rIns="92141" bIns="46072" rtlCol="0"/>
          <a:lstStyle>
            <a:lvl1pPr algn="l">
              <a:defRPr sz="1200"/>
            </a:lvl1pPr>
          </a:lstStyle>
          <a:p>
            <a:endParaRPr lang="it-IT" dirty="0"/>
          </a:p>
        </p:txBody>
      </p:sp>
      <p:sp>
        <p:nvSpPr>
          <p:cNvPr id="3" name="Segnaposto data 2"/>
          <p:cNvSpPr>
            <a:spLocks noGrp="1"/>
          </p:cNvSpPr>
          <p:nvPr>
            <p:ph type="dt" idx="1"/>
          </p:nvPr>
        </p:nvSpPr>
        <p:spPr>
          <a:xfrm>
            <a:off x="3849300" y="0"/>
            <a:ext cx="2943582" cy="496890"/>
          </a:xfrm>
          <a:prstGeom prst="rect">
            <a:avLst/>
          </a:prstGeom>
        </p:spPr>
        <p:txBody>
          <a:bodyPr vert="horz" lIns="92141" tIns="46072" rIns="92141" bIns="46072" rtlCol="0"/>
          <a:lstStyle>
            <a:lvl1pPr algn="r">
              <a:defRPr sz="1200"/>
            </a:lvl1pPr>
          </a:lstStyle>
          <a:p>
            <a:fld id="{4A11E7D2-7DAD-447C-85EE-C04E7C99B235}" type="datetimeFigureOut">
              <a:rPr lang="it-IT" smtClean="0"/>
              <a:pPr/>
              <a:t>10/12/2025</a:t>
            </a:fld>
            <a:endParaRPr lang="it-IT" dirty="0"/>
          </a:p>
        </p:txBody>
      </p:sp>
      <p:sp>
        <p:nvSpPr>
          <p:cNvPr id="4" name="Segnaposto immagine diapositiva 3"/>
          <p:cNvSpPr>
            <a:spLocks noGrp="1" noRot="1" noChangeAspect="1"/>
          </p:cNvSpPr>
          <p:nvPr>
            <p:ph type="sldImg" idx="2"/>
          </p:nvPr>
        </p:nvSpPr>
        <p:spPr>
          <a:xfrm>
            <a:off x="2082800" y="744538"/>
            <a:ext cx="2628900" cy="3724275"/>
          </a:xfrm>
          <a:prstGeom prst="rect">
            <a:avLst/>
          </a:prstGeom>
          <a:noFill/>
          <a:ln w="12700">
            <a:solidFill>
              <a:prstClr val="black"/>
            </a:solidFill>
          </a:ln>
        </p:spPr>
        <p:txBody>
          <a:bodyPr vert="horz" lIns="92141" tIns="46072" rIns="92141" bIns="46072" rtlCol="0" anchor="ctr"/>
          <a:lstStyle/>
          <a:p>
            <a:endParaRPr lang="it-IT" dirty="0"/>
          </a:p>
        </p:txBody>
      </p:sp>
      <p:sp>
        <p:nvSpPr>
          <p:cNvPr id="5" name="Segnaposto note 4"/>
          <p:cNvSpPr>
            <a:spLocks noGrp="1"/>
          </p:cNvSpPr>
          <p:nvPr>
            <p:ph type="body" sz="quarter" idx="3"/>
          </p:nvPr>
        </p:nvSpPr>
        <p:spPr>
          <a:xfrm>
            <a:off x="679288" y="4718057"/>
            <a:ext cx="5435924" cy="4468810"/>
          </a:xfrm>
          <a:prstGeom prst="rect">
            <a:avLst/>
          </a:prstGeom>
        </p:spPr>
        <p:txBody>
          <a:bodyPr vert="horz" lIns="92141" tIns="46072" rIns="92141" bIns="46072"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2913"/>
            <a:ext cx="2943582" cy="496890"/>
          </a:xfrm>
          <a:prstGeom prst="rect">
            <a:avLst/>
          </a:prstGeom>
        </p:spPr>
        <p:txBody>
          <a:bodyPr vert="horz" lIns="92141" tIns="46072" rIns="92141" bIns="46072"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49300" y="9432913"/>
            <a:ext cx="2943582" cy="496890"/>
          </a:xfrm>
          <a:prstGeom prst="rect">
            <a:avLst/>
          </a:prstGeom>
        </p:spPr>
        <p:txBody>
          <a:bodyPr vert="horz" lIns="92141" tIns="46072" rIns="92141" bIns="46072" rtlCol="0" anchor="b"/>
          <a:lstStyle>
            <a:lvl1pPr algn="r">
              <a:defRPr sz="1200"/>
            </a:lvl1pPr>
          </a:lstStyle>
          <a:p>
            <a:fld id="{8CC101D8-3E01-4A6B-BFAD-7FD5B486244A}" type="slidenum">
              <a:rPr lang="it-IT" smtClean="0"/>
              <a:pPr/>
              <a:t>‹N›</a:t>
            </a:fld>
            <a:endParaRPr lang="it-IT" dirty="0"/>
          </a:p>
        </p:txBody>
      </p:sp>
    </p:spTree>
    <p:extLst>
      <p:ext uri="{BB962C8B-B14F-4D97-AF65-F5344CB8AC3E}">
        <p14:creationId xmlns:p14="http://schemas.microsoft.com/office/powerpoint/2010/main" val="124961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CC101D8-3E01-4A6B-BFAD-7FD5B486244A}" type="slidenum">
              <a:rPr lang="it-IT" smtClean="0"/>
              <a:pPr/>
              <a:t>1</a:t>
            </a:fld>
            <a:endParaRPr lang="it-IT" dirty="0"/>
          </a:p>
        </p:txBody>
      </p:sp>
    </p:spTree>
    <p:extLst>
      <p:ext uri="{BB962C8B-B14F-4D97-AF65-F5344CB8AC3E}">
        <p14:creationId xmlns:p14="http://schemas.microsoft.com/office/powerpoint/2010/main" val="320336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7" name="Rettangolo 16"/>
          <p:cNvSpPr/>
          <p:nvPr userDrawn="1"/>
        </p:nvSpPr>
        <p:spPr>
          <a:xfrm>
            <a:off x="0" y="0"/>
            <a:ext cx="4104426" cy="24482425"/>
          </a:xfrm>
          <a:prstGeom prst="rect">
            <a:avLst/>
          </a:prstGeom>
          <a:solidFill>
            <a:srgbClr val="2E8E4C"/>
          </a:solidFill>
          <a:ln>
            <a:noFill/>
          </a:ln>
        </p:spPr>
        <p:style>
          <a:lnRef idx="2">
            <a:schemeClr val="accent1">
              <a:shade val="50000"/>
            </a:schemeClr>
          </a:lnRef>
          <a:fillRef idx="1">
            <a:schemeClr val="accent1"/>
          </a:fillRef>
          <a:effectRef idx="0">
            <a:schemeClr val="accent1"/>
          </a:effectRef>
          <a:fontRef idx="minor">
            <a:schemeClr val="lt1"/>
          </a:fontRef>
        </p:style>
        <p:txBody>
          <a:bodyPr lIns="227794" tIns="113898" rIns="227794" bIns="113898" spcCol="0" rtlCol="0" anchor="ctr"/>
          <a:lstStyle/>
          <a:p>
            <a:pPr algn="ctr"/>
            <a:endParaRPr lang="it-IT" dirty="0"/>
          </a:p>
        </p:txBody>
      </p:sp>
      <p:sp>
        <p:nvSpPr>
          <p:cNvPr id="8" name="Text Box 193"/>
          <p:cNvSpPr txBox="1">
            <a:spLocks noChangeArrowheads="1"/>
          </p:cNvSpPr>
          <p:nvPr userDrawn="1"/>
        </p:nvSpPr>
        <p:spPr bwMode="auto">
          <a:xfrm>
            <a:off x="-536205" y="148624"/>
            <a:ext cx="2336207" cy="330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31638" algn="r">
              <a:lnSpc>
                <a:spcPts val="18186"/>
              </a:lnSpc>
              <a:spcAft>
                <a:spcPts val="0"/>
              </a:spcAft>
            </a:pPr>
            <a:r>
              <a:rPr lang="it-IT" sz="9600" b="1" dirty="0">
                <a:solidFill>
                  <a:srgbClr val="70AE73"/>
                </a:solidFill>
                <a:effectLst/>
                <a:latin typeface="Century Gothic"/>
                <a:ea typeface="Arial"/>
                <a:cs typeface="Arial"/>
              </a:rPr>
              <a:t>2024</a:t>
            </a:r>
            <a:endParaRPr lang="it-IT" sz="1800" dirty="0">
              <a:effectLst/>
              <a:latin typeface="Calibri"/>
              <a:ea typeface="Calibri"/>
              <a:cs typeface="Times New Roman"/>
            </a:endParaRPr>
          </a:p>
        </p:txBody>
      </p:sp>
      <p:sp>
        <p:nvSpPr>
          <p:cNvPr id="9" name="Casella di testo 2"/>
          <p:cNvSpPr txBox="1">
            <a:spLocks noChangeArrowheads="1"/>
          </p:cNvSpPr>
          <p:nvPr userDrawn="1"/>
        </p:nvSpPr>
        <p:spPr bwMode="auto">
          <a:xfrm>
            <a:off x="1152021" y="-912704"/>
            <a:ext cx="4032357" cy="4131411"/>
          </a:xfrm>
          <a:prstGeom prst="rect">
            <a:avLst/>
          </a:prstGeom>
          <a:noFill/>
          <a:ln w="9525">
            <a:noFill/>
            <a:miter lim="800000"/>
            <a:headEnd/>
            <a:tailEnd/>
          </a:ln>
        </p:spPr>
        <p:txBody>
          <a:bodyPr rot="0" vert="horz" wrap="none" lIns="0" tIns="0" rIns="0" bIns="0" anchor="t" anchorCtr="0">
            <a:noAutofit/>
          </a:bodyPr>
          <a:lstStyle/>
          <a:p>
            <a:pPr algn="ctr">
              <a:lnSpc>
                <a:spcPct val="115000"/>
              </a:lnSpc>
              <a:spcAft>
                <a:spcPts val="2491"/>
              </a:spcAft>
            </a:pPr>
            <a:r>
              <a:rPr lang="it-IT" sz="22200" b="1" dirty="0">
                <a:solidFill>
                  <a:srgbClr val="FFFFFF"/>
                </a:solidFill>
                <a:effectLst/>
                <a:latin typeface="Century Gothic"/>
                <a:ea typeface="Calibri"/>
                <a:cs typeface="Times New Roman"/>
              </a:rPr>
              <a:t>A</a:t>
            </a:r>
            <a:endParaRPr lang="it-IT" sz="22200" dirty="0">
              <a:effectLst/>
              <a:latin typeface="Calibri"/>
              <a:ea typeface="Calibri"/>
              <a:cs typeface="Times New Roman"/>
            </a:endParaRPr>
          </a:p>
        </p:txBody>
      </p:sp>
      <p:sp>
        <p:nvSpPr>
          <p:cNvPr id="10" name="Casella di testo 2"/>
          <p:cNvSpPr txBox="1">
            <a:spLocks noChangeArrowheads="1"/>
          </p:cNvSpPr>
          <p:nvPr userDrawn="1"/>
        </p:nvSpPr>
        <p:spPr bwMode="auto">
          <a:xfrm>
            <a:off x="-144214" y="-209121"/>
            <a:ext cx="2976264" cy="1606658"/>
          </a:xfrm>
          <a:prstGeom prst="rect">
            <a:avLst/>
          </a:prstGeom>
          <a:noFill/>
          <a:ln w="9525">
            <a:noFill/>
            <a:miter lim="800000"/>
            <a:headEnd/>
            <a:tailEnd/>
          </a:ln>
        </p:spPr>
        <p:txBody>
          <a:bodyPr rot="0" vert="horz" wrap="square" lIns="227794" tIns="113898" rIns="227794" bIns="113898" anchor="t" anchorCtr="0">
            <a:noAutofit/>
          </a:bodyPr>
          <a:lstStyle/>
          <a:p>
            <a:pPr algn="r">
              <a:lnSpc>
                <a:spcPct val="115000"/>
              </a:lnSpc>
              <a:spcAft>
                <a:spcPts val="2491"/>
              </a:spcAft>
            </a:pPr>
            <a:r>
              <a:rPr lang="it-IT" sz="5000" b="1" dirty="0">
                <a:solidFill>
                  <a:srgbClr val="FFFFFF"/>
                </a:solidFill>
                <a:effectLst/>
                <a:latin typeface="Century Gothic"/>
                <a:ea typeface="Calibri"/>
                <a:cs typeface="Times New Roman"/>
              </a:rPr>
              <a:t>Tasse</a:t>
            </a:r>
            <a:endParaRPr lang="it-IT" sz="2500" dirty="0">
              <a:effectLst/>
              <a:latin typeface="Calibri"/>
              <a:ea typeface="Calibri"/>
              <a:cs typeface="Times New Roman"/>
            </a:endParaRPr>
          </a:p>
        </p:txBody>
      </p:sp>
      <p:sp>
        <p:nvSpPr>
          <p:cNvPr id="20" name="Triangolo isoscele 19"/>
          <p:cNvSpPr/>
          <p:nvPr userDrawn="1"/>
        </p:nvSpPr>
        <p:spPr>
          <a:xfrm rot="10800000">
            <a:off x="3075485" y="-7590"/>
            <a:ext cx="1038282" cy="1935892"/>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94" tIns="113898" rIns="227794" bIns="113898" numCol="1" spcCol="0" rtlCol="0" fromWordArt="0" anchor="ctr" anchorCtr="0" forceAA="0" compatLnSpc="1">
            <a:prstTxWarp prst="textNoShape">
              <a:avLst/>
            </a:prstTxWarp>
            <a:noAutofit/>
          </a:bodyPr>
          <a:lstStyle/>
          <a:p>
            <a:pPr algn="ctr"/>
            <a:endParaRPr lang="it-IT" dirty="0"/>
          </a:p>
        </p:txBody>
      </p:sp>
      <p:pic>
        <p:nvPicPr>
          <p:cNvPr id="22" name="Immagine 21" descr="C:\Users\AValsecchi\Desktop\Tariffario\Format_Regione_A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489" t="87286" r="2462" b="3648"/>
          <a:stretch/>
        </p:blipFill>
        <p:spPr bwMode="auto">
          <a:xfrm>
            <a:off x="17482" y="22320380"/>
            <a:ext cx="17278638" cy="2162192"/>
          </a:xfrm>
          <a:prstGeom prst="rect">
            <a:avLst/>
          </a:prstGeom>
          <a:noFill/>
          <a:ln>
            <a:noFill/>
          </a:ln>
          <a:extLst>
            <a:ext uri="{53640926-AAD7-44D8-BBD7-CCE9431645EC}">
              <a14:shadowObscured xmlns:a14="http://schemas.microsoft.com/office/drawing/2010/main"/>
            </a:ext>
          </a:extLst>
        </p:spPr>
      </p:pic>
      <p:sp>
        <p:nvSpPr>
          <p:cNvPr id="23" name="Rettangolo 22"/>
          <p:cNvSpPr/>
          <p:nvPr userDrawn="1"/>
        </p:nvSpPr>
        <p:spPr>
          <a:xfrm>
            <a:off x="903922" y="3096196"/>
            <a:ext cx="3291535" cy="1922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27794" tIns="113898" rIns="227794" bIns="113898" spcCol="0" rtlCol="0" anchor="ctr"/>
          <a:lstStyle/>
          <a:p>
            <a:pPr algn="ctr"/>
            <a:endParaRPr lang="it-IT" dirty="0"/>
          </a:p>
        </p:txBody>
      </p:sp>
      <p:sp>
        <p:nvSpPr>
          <p:cNvPr id="11" name="Casella di testo 2"/>
          <p:cNvSpPr txBox="1">
            <a:spLocks noChangeArrowheads="1"/>
          </p:cNvSpPr>
          <p:nvPr userDrawn="1"/>
        </p:nvSpPr>
        <p:spPr bwMode="auto">
          <a:xfrm>
            <a:off x="3487718" y="719932"/>
            <a:ext cx="15817396" cy="1683168"/>
          </a:xfrm>
          <a:prstGeom prst="rect">
            <a:avLst/>
          </a:prstGeom>
          <a:noFill/>
          <a:ln w="9525">
            <a:noFill/>
            <a:miter lim="800000"/>
            <a:headEnd/>
            <a:tailEnd/>
          </a:ln>
        </p:spPr>
        <p:txBody>
          <a:bodyPr rot="0" vert="horz" wrap="square" lIns="227794" tIns="113898" rIns="227794" bIns="113898" anchor="t" anchorCtr="0">
            <a:noAutofit/>
          </a:bodyPr>
          <a:lstStyle/>
          <a:p>
            <a:pPr algn="l">
              <a:lnSpc>
                <a:spcPct val="115000"/>
              </a:lnSpc>
              <a:spcAft>
                <a:spcPts val="2491"/>
              </a:spcAft>
            </a:pPr>
            <a:r>
              <a:rPr lang="it-IT" sz="5800" b="1" dirty="0">
                <a:solidFill>
                  <a:srgbClr val="2E8E4C"/>
                </a:solidFill>
                <a:effectLst/>
                <a:latin typeface="Century Gothic"/>
                <a:ea typeface="Calibri"/>
                <a:cs typeface="Times New Roman"/>
              </a:rPr>
              <a:t>utomobilistiche</a:t>
            </a:r>
            <a:r>
              <a:rPr lang="it-IT" sz="5800" b="1" dirty="0">
                <a:solidFill>
                  <a:srgbClr val="339933"/>
                </a:solidFill>
                <a:effectLst/>
                <a:latin typeface="Century Gothic"/>
                <a:ea typeface="Calibri"/>
                <a:cs typeface="Times New Roman"/>
              </a:rPr>
              <a:t> </a:t>
            </a:r>
            <a:r>
              <a:rPr lang="it-IT" sz="5800" b="1" dirty="0">
                <a:solidFill>
                  <a:srgbClr val="2E8E4C"/>
                </a:solidFill>
                <a:effectLst/>
                <a:latin typeface="Century Gothic"/>
                <a:ea typeface="Calibri"/>
                <a:cs typeface="Times New Roman"/>
              </a:rPr>
              <a:t>dal 1° Gennaio 2024</a:t>
            </a:r>
            <a:endParaRPr lang="it-IT" sz="5800" dirty="0">
              <a:effectLst/>
              <a:latin typeface="Calibri"/>
              <a:ea typeface="Calibri"/>
              <a:cs typeface="Times New Roman"/>
            </a:endParaRPr>
          </a:p>
          <a:p>
            <a:pPr algn="r">
              <a:lnSpc>
                <a:spcPct val="115000"/>
              </a:lnSpc>
              <a:spcAft>
                <a:spcPts val="2491"/>
              </a:spcAft>
            </a:pPr>
            <a:r>
              <a:rPr lang="it-IT" sz="5800" dirty="0">
                <a:effectLst/>
                <a:latin typeface="Calibri"/>
                <a:ea typeface="Calibri"/>
                <a:cs typeface="Times New Roman"/>
              </a:rPr>
              <a:t> </a:t>
            </a:r>
          </a:p>
        </p:txBody>
      </p:sp>
      <p:sp>
        <p:nvSpPr>
          <p:cNvPr id="12" name="Rettangolo 11"/>
          <p:cNvSpPr/>
          <p:nvPr userDrawn="1"/>
        </p:nvSpPr>
        <p:spPr>
          <a:xfrm rot="5400000">
            <a:off x="8438150" y="19203578"/>
            <a:ext cx="513054" cy="7164613"/>
          </a:xfrm>
          <a:prstGeom prst="rect">
            <a:avLst/>
          </a:prstGeom>
          <a:solidFill>
            <a:srgbClr val="2E8E4C"/>
          </a:solidFill>
          <a:ln>
            <a:noFill/>
          </a:ln>
        </p:spPr>
        <p:style>
          <a:lnRef idx="2">
            <a:schemeClr val="accent1">
              <a:shade val="50000"/>
            </a:schemeClr>
          </a:lnRef>
          <a:fillRef idx="1">
            <a:schemeClr val="accent1"/>
          </a:fillRef>
          <a:effectRef idx="0">
            <a:schemeClr val="accent1"/>
          </a:effectRef>
          <a:fontRef idx="minor">
            <a:schemeClr val="lt1"/>
          </a:fontRef>
        </p:style>
        <p:txBody>
          <a:bodyPr lIns="227794" tIns="113898" rIns="227794" bIns="113898" spcCol="0" rtlCol="0" anchor="ctr"/>
          <a:lstStyle/>
          <a:p>
            <a:pPr algn="ctr"/>
            <a:endParaRPr lang="it-IT" dirty="0"/>
          </a:p>
        </p:txBody>
      </p:sp>
      <p:sp>
        <p:nvSpPr>
          <p:cNvPr id="14" name="Segnaposto testo 13"/>
          <p:cNvSpPr>
            <a:spLocks noGrp="1"/>
          </p:cNvSpPr>
          <p:nvPr>
            <p:ph type="body" sz="quarter" idx="10"/>
          </p:nvPr>
        </p:nvSpPr>
        <p:spPr>
          <a:xfrm>
            <a:off x="1439962" y="2088084"/>
            <a:ext cx="2664295" cy="1008112"/>
          </a:xfrm>
          <a:solidFill>
            <a:schemeClr val="bg1"/>
          </a:solidFill>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407834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2E4C832-6017-4C69-AFB1-C77EA0B480D4}" type="datetimeFigureOut">
              <a:rPr lang="it-IT" smtClean="0"/>
              <a:pPr/>
              <a:t>10/12/2025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FA23CEC-183F-4D13-A3B0-CC12173151A8}" type="slidenum">
              <a:rPr lang="it-IT" smtClean="0"/>
              <a:pPr/>
              <a:t>‹N›</a:t>
            </a:fld>
            <a:endParaRPr lang="it-IT" dirty="0"/>
          </a:p>
        </p:txBody>
      </p:sp>
    </p:spTree>
    <p:extLst>
      <p:ext uri="{BB962C8B-B14F-4D97-AF65-F5344CB8AC3E}">
        <p14:creationId xmlns:p14="http://schemas.microsoft.com/office/powerpoint/2010/main" val="216289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2529106" y="980435"/>
            <a:ext cx="3888343" cy="20889401"/>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64077" y="980435"/>
            <a:ext cx="11377003" cy="2088940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2E4C832-6017-4C69-AFB1-C77EA0B480D4}" type="datetimeFigureOut">
              <a:rPr lang="it-IT" smtClean="0"/>
              <a:pPr/>
              <a:t>10/12/2025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FA23CEC-183F-4D13-A3B0-CC12173151A8}" type="slidenum">
              <a:rPr lang="it-IT" smtClean="0"/>
              <a:pPr/>
              <a:t>‹N›</a:t>
            </a:fld>
            <a:endParaRPr lang="it-IT" dirty="0"/>
          </a:p>
        </p:txBody>
      </p:sp>
    </p:spTree>
    <p:extLst>
      <p:ext uri="{BB962C8B-B14F-4D97-AF65-F5344CB8AC3E}">
        <p14:creationId xmlns:p14="http://schemas.microsoft.com/office/powerpoint/2010/main" val="2923913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B5AFE3-E6FB-463A-8C61-3FC0E3EC2985}"/>
              </a:ext>
            </a:extLst>
          </p:cNvPr>
          <p:cNvSpPr>
            <a:spLocks noGrp="1"/>
          </p:cNvSpPr>
          <p:nvPr>
            <p:ph type="ctrTitle"/>
          </p:nvPr>
        </p:nvSpPr>
        <p:spPr>
          <a:xfrm>
            <a:off x="2160588" y="4006850"/>
            <a:ext cx="12960350" cy="8523288"/>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3C1749B-9588-4F34-80A2-932ACC1FA17D}"/>
              </a:ext>
            </a:extLst>
          </p:cNvPr>
          <p:cNvSpPr>
            <a:spLocks noGrp="1"/>
          </p:cNvSpPr>
          <p:nvPr>
            <p:ph type="subTitle" idx="1"/>
          </p:nvPr>
        </p:nvSpPr>
        <p:spPr>
          <a:xfrm>
            <a:off x="2160588" y="12858750"/>
            <a:ext cx="12960350" cy="5911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105A45D-01C9-49A2-A2ED-2056374BBCBA}"/>
              </a:ext>
            </a:extLst>
          </p:cNvPr>
          <p:cNvSpPr>
            <a:spLocks noGrp="1"/>
          </p:cNvSpPr>
          <p:nvPr>
            <p:ph type="dt" sz="half" idx="10"/>
          </p:nvPr>
        </p:nvSpPr>
        <p:spPr/>
        <p:txBody>
          <a:bodyPr/>
          <a:lstStyle/>
          <a:p>
            <a:fld id="{E53CDD58-2640-4BFF-A97B-057F4478C110}" type="datetimeFigureOut">
              <a:rPr lang="it-IT" smtClean="0"/>
              <a:t>10/12/2025</a:t>
            </a:fld>
            <a:endParaRPr lang="it-IT"/>
          </a:p>
        </p:txBody>
      </p:sp>
      <p:sp>
        <p:nvSpPr>
          <p:cNvPr id="5" name="Segnaposto piè di pagina 4">
            <a:extLst>
              <a:ext uri="{FF2B5EF4-FFF2-40B4-BE49-F238E27FC236}">
                <a16:creationId xmlns:a16="http://schemas.microsoft.com/office/drawing/2014/main" id="{844980FF-171E-4BB8-847E-0B57110E38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7F4D13D-B02B-4D65-8AE8-01BA989E26C6}"/>
              </a:ext>
            </a:extLst>
          </p:cNvPr>
          <p:cNvSpPr>
            <a:spLocks noGrp="1"/>
          </p:cNvSpPr>
          <p:nvPr>
            <p:ph type="sldNum" sz="quarter" idx="12"/>
          </p:nvPr>
        </p:nvSpPr>
        <p:spPr/>
        <p:txBody>
          <a:bodyPr/>
          <a:lstStyle/>
          <a:p>
            <a:fld id="{312DE4C7-E119-47DD-A772-D64CFF95B393}" type="slidenum">
              <a:rPr lang="it-IT" smtClean="0"/>
              <a:t>‹N›</a:t>
            </a:fld>
            <a:endParaRPr lang="it-IT"/>
          </a:p>
        </p:txBody>
      </p:sp>
    </p:spTree>
    <p:extLst>
      <p:ext uri="{BB962C8B-B14F-4D97-AF65-F5344CB8AC3E}">
        <p14:creationId xmlns:p14="http://schemas.microsoft.com/office/powerpoint/2010/main" val="37475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8AF8E5-8AEA-48ED-B890-171A39CAD24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6808FA4-94F1-484C-BC5A-D9C5E8687FE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E1A5F6-8E7B-40DB-9D29-AF1EEF5AD5D0}"/>
              </a:ext>
            </a:extLst>
          </p:cNvPr>
          <p:cNvSpPr>
            <a:spLocks noGrp="1"/>
          </p:cNvSpPr>
          <p:nvPr>
            <p:ph type="dt" sz="half" idx="10"/>
          </p:nvPr>
        </p:nvSpPr>
        <p:spPr/>
        <p:txBody>
          <a:bodyPr/>
          <a:lstStyle/>
          <a:p>
            <a:fld id="{E53CDD58-2640-4BFF-A97B-057F4478C110}" type="datetimeFigureOut">
              <a:rPr lang="it-IT" smtClean="0"/>
              <a:t>10/12/2025</a:t>
            </a:fld>
            <a:endParaRPr lang="it-IT"/>
          </a:p>
        </p:txBody>
      </p:sp>
      <p:sp>
        <p:nvSpPr>
          <p:cNvPr id="5" name="Segnaposto piè di pagina 4">
            <a:extLst>
              <a:ext uri="{FF2B5EF4-FFF2-40B4-BE49-F238E27FC236}">
                <a16:creationId xmlns:a16="http://schemas.microsoft.com/office/drawing/2014/main" id="{11BE77CB-2CB3-434B-B861-06ABBEDAC15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2D9AA96-C707-42CC-B64B-D7BB9752FC5D}"/>
              </a:ext>
            </a:extLst>
          </p:cNvPr>
          <p:cNvSpPr>
            <a:spLocks noGrp="1"/>
          </p:cNvSpPr>
          <p:nvPr>
            <p:ph type="sldNum" sz="quarter" idx="12"/>
          </p:nvPr>
        </p:nvSpPr>
        <p:spPr/>
        <p:txBody>
          <a:bodyPr/>
          <a:lstStyle/>
          <a:p>
            <a:fld id="{312DE4C7-E119-47DD-A772-D64CFF95B393}" type="slidenum">
              <a:rPr lang="it-IT" smtClean="0"/>
              <a:t>‹N›</a:t>
            </a:fld>
            <a:endParaRPr lang="it-IT"/>
          </a:p>
        </p:txBody>
      </p:sp>
    </p:spTree>
    <p:extLst>
      <p:ext uri="{BB962C8B-B14F-4D97-AF65-F5344CB8AC3E}">
        <p14:creationId xmlns:p14="http://schemas.microsoft.com/office/powerpoint/2010/main" val="236006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3A4EA7-73A0-4077-AC9B-4489A25F38EE}"/>
              </a:ext>
            </a:extLst>
          </p:cNvPr>
          <p:cNvSpPr>
            <a:spLocks noGrp="1"/>
          </p:cNvSpPr>
          <p:nvPr>
            <p:ph type="title"/>
          </p:nvPr>
        </p:nvSpPr>
        <p:spPr>
          <a:xfrm>
            <a:off x="1179513" y="6103938"/>
            <a:ext cx="14905037" cy="10183812"/>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6926EE4-B68F-4DDE-961F-8EBF279A917D}"/>
              </a:ext>
            </a:extLst>
          </p:cNvPr>
          <p:cNvSpPr>
            <a:spLocks noGrp="1"/>
          </p:cNvSpPr>
          <p:nvPr>
            <p:ph type="body" idx="1"/>
          </p:nvPr>
        </p:nvSpPr>
        <p:spPr>
          <a:xfrm>
            <a:off x="1179513" y="16384588"/>
            <a:ext cx="14905037" cy="53546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E3DFDDC-CEF3-4A54-9BC2-85DBBEDC4391}"/>
              </a:ext>
            </a:extLst>
          </p:cNvPr>
          <p:cNvSpPr>
            <a:spLocks noGrp="1"/>
          </p:cNvSpPr>
          <p:nvPr>
            <p:ph type="dt" sz="half" idx="10"/>
          </p:nvPr>
        </p:nvSpPr>
        <p:spPr/>
        <p:txBody>
          <a:bodyPr/>
          <a:lstStyle/>
          <a:p>
            <a:fld id="{E53CDD58-2640-4BFF-A97B-057F4478C110}" type="datetimeFigureOut">
              <a:rPr lang="it-IT" smtClean="0"/>
              <a:t>10/12/2025</a:t>
            </a:fld>
            <a:endParaRPr lang="it-IT"/>
          </a:p>
        </p:txBody>
      </p:sp>
      <p:sp>
        <p:nvSpPr>
          <p:cNvPr id="5" name="Segnaposto piè di pagina 4">
            <a:extLst>
              <a:ext uri="{FF2B5EF4-FFF2-40B4-BE49-F238E27FC236}">
                <a16:creationId xmlns:a16="http://schemas.microsoft.com/office/drawing/2014/main" id="{B09D951B-9DA9-4735-B24D-2563ADE13E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C73098-20BE-437F-9939-418389F13643}"/>
              </a:ext>
            </a:extLst>
          </p:cNvPr>
          <p:cNvSpPr>
            <a:spLocks noGrp="1"/>
          </p:cNvSpPr>
          <p:nvPr>
            <p:ph type="sldNum" sz="quarter" idx="12"/>
          </p:nvPr>
        </p:nvSpPr>
        <p:spPr/>
        <p:txBody>
          <a:bodyPr/>
          <a:lstStyle/>
          <a:p>
            <a:fld id="{312DE4C7-E119-47DD-A772-D64CFF95B393}" type="slidenum">
              <a:rPr lang="it-IT" smtClean="0"/>
              <a:t>‹N›</a:t>
            </a:fld>
            <a:endParaRPr lang="it-IT"/>
          </a:p>
        </p:txBody>
      </p:sp>
    </p:spTree>
    <p:extLst>
      <p:ext uri="{BB962C8B-B14F-4D97-AF65-F5344CB8AC3E}">
        <p14:creationId xmlns:p14="http://schemas.microsoft.com/office/powerpoint/2010/main" val="3774481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E838EF-B237-44E3-8019-CFB1974C51D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DCAB542-F960-45B6-B75E-8AE63955E40D}"/>
              </a:ext>
            </a:extLst>
          </p:cNvPr>
          <p:cNvSpPr>
            <a:spLocks noGrp="1"/>
          </p:cNvSpPr>
          <p:nvPr>
            <p:ph sz="half" idx="1"/>
          </p:nvPr>
        </p:nvSpPr>
        <p:spPr>
          <a:xfrm>
            <a:off x="1187450" y="6516688"/>
            <a:ext cx="7377113" cy="155352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254360B-9574-47A6-9A57-18081F771183}"/>
              </a:ext>
            </a:extLst>
          </p:cNvPr>
          <p:cNvSpPr>
            <a:spLocks noGrp="1"/>
          </p:cNvSpPr>
          <p:nvPr>
            <p:ph sz="half" idx="2"/>
          </p:nvPr>
        </p:nvSpPr>
        <p:spPr>
          <a:xfrm>
            <a:off x="8716963" y="6516688"/>
            <a:ext cx="7377112" cy="155352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9BDFE65-A61E-4ADC-AC27-A2321DB5D8E0}"/>
              </a:ext>
            </a:extLst>
          </p:cNvPr>
          <p:cNvSpPr>
            <a:spLocks noGrp="1"/>
          </p:cNvSpPr>
          <p:nvPr>
            <p:ph type="dt" sz="half" idx="10"/>
          </p:nvPr>
        </p:nvSpPr>
        <p:spPr/>
        <p:txBody>
          <a:bodyPr/>
          <a:lstStyle/>
          <a:p>
            <a:fld id="{E53CDD58-2640-4BFF-A97B-057F4478C110}" type="datetimeFigureOut">
              <a:rPr lang="it-IT" smtClean="0"/>
              <a:t>10/12/2025</a:t>
            </a:fld>
            <a:endParaRPr lang="it-IT"/>
          </a:p>
        </p:txBody>
      </p:sp>
      <p:sp>
        <p:nvSpPr>
          <p:cNvPr id="6" name="Segnaposto piè di pagina 5">
            <a:extLst>
              <a:ext uri="{FF2B5EF4-FFF2-40B4-BE49-F238E27FC236}">
                <a16:creationId xmlns:a16="http://schemas.microsoft.com/office/drawing/2014/main" id="{F493BBDD-E21B-43E9-B1B4-8F7D36B8FB5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76455FC-3896-460C-8CCF-AB365EE5DBF4}"/>
              </a:ext>
            </a:extLst>
          </p:cNvPr>
          <p:cNvSpPr>
            <a:spLocks noGrp="1"/>
          </p:cNvSpPr>
          <p:nvPr>
            <p:ph type="sldNum" sz="quarter" idx="12"/>
          </p:nvPr>
        </p:nvSpPr>
        <p:spPr/>
        <p:txBody>
          <a:bodyPr/>
          <a:lstStyle/>
          <a:p>
            <a:fld id="{312DE4C7-E119-47DD-A772-D64CFF95B393}" type="slidenum">
              <a:rPr lang="it-IT" smtClean="0"/>
              <a:t>‹N›</a:t>
            </a:fld>
            <a:endParaRPr lang="it-IT"/>
          </a:p>
        </p:txBody>
      </p:sp>
    </p:spTree>
    <p:extLst>
      <p:ext uri="{BB962C8B-B14F-4D97-AF65-F5344CB8AC3E}">
        <p14:creationId xmlns:p14="http://schemas.microsoft.com/office/powerpoint/2010/main" val="276885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9D953B-18A5-4865-B23D-4AF274E95E9C}"/>
              </a:ext>
            </a:extLst>
          </p:cNvPr>
          <p:cNvSpPr>
            <a:spLocks noGrp="1"/>
          </p:cNvSpPr>
          <p:nvPr>
            <p:ph type="title"/>
          </p:nvPr>
        </p:nvSpPr>
        <p:spPr>
          <a:xfrm>
            <a:off x="1190625" y="1303338"/>
            <a:ext cx="14905038" cy="4732337"/>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DFE00ED-B97B-49E0-B8A0-6EB91F774787}"/>
              </a:ext>
            </a:extLst>
          </p:cNvPr>
          <p:cNvSpPr>
            <a:spLocks noGrp="1"/>
          </p:cNvSpPr>
          <p:nvPr>
            <p:ph type="body" idx="1"/>
          </p:nvPr>
        </p:nvSpPr>
        <p:spPr>
          <a:xfrm>
            <a:off x="1190625" y="6002338"/>
            <a:ext cx="7310438" cy="2940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E2C7D7E-67E5-44BA-99D6-A818A5245701}"/>
              </a:ext>
            </a:extLst>
          </p:cNvPr>
          <p:cNvSpPr>
            <a:spLocks noGrp="1"/>
          </p:cNvSpPr>
          <p:nvPr>
            <p:ph sz="half" idx="2"/>
          </p:nvPr>
        </p:nvSpPr>
        <p:spPr>
          <a:xfrm>
            <a:off x="1190625" y="8942388"/>
            <a:ext cx="7310438" cy="131540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2CD4CFC-8AC4-476C-8A19-25E9556448E6}"/>
              </a:ext>
            </a:extLst>
          </p:cNvPr>
          <p:cNvSpPr>
            <a:spLocks noGrp="1"/>
          </p:cNvSpPr>
          <p:nvPr>
            <p:ph type="body" sz="quarter" idx="3"/>
          </p:nvPr>
        </p:nvSpPr>
        <p:spPr>
          <a:xfrm>
            <a:off x="8748713" y="6002338"/>
            <a:ext cx="7346950" cy="2940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ECB6829-27AA-47AA-8A81-9BC9CD608217}"/>
              </a:ext>
            </a:extLst>
          </p:cNvPr>
          <p:cNvSpPr>
            <a:spLocks noGrp="1"/>
          </p:cNvSpPr>
          <p:nvPr>
            <p:ph sz="quarter" idx="4"/>
          </p:nvPr>
        </p:nvSpPr>
        <p:spPr>
          <a:xfrm>
            <a:off x="8748713" y="8942388"/>
            <a:ext cx="7346950" cy="131540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7D40077-CA43-49B5-AB1A-965532E9D62F}"/>
              </a:ext>
            </a:extLst>
          </p:cNvPr>
          <p:cNvSpPr>
            <a:spLocks noGrp="1"/>
          </p:cNvSpPr>
          <p:nvPr>
            <p:ph type="dt" sz="half" idx="10"/>
          </p:nvPr>
        </p:nvSpPr>
        <p:spPr/>
        <p:txBody>
          <a:bodyPr/>
          <a:lstStyle/>
          <a:p>
            <a:fld id="{E53CDD58-2640-4BFF-A97B-057F4478C110}" type="datetimeFigureOut">
              <a:rPr lang="it-IT" smtClean="0"/>
              <a:t>10/12/2025</a:t>
            </a:fld>
            <a:endParaRPr lang="it-IT"/>
          </a:p>
        </p:txBody>
      </p:sp>
      <p:sp>
        <p:nvSpPr>
          <p:cNvPr id="8" name="Segnaposto piè di pagina 7">
            <a:extLst>
              <a:ext uri="{FF2B5EF4-FFF2-40B4-BE49-F238E27FC236}">
                <a16:creationId xmlns:a16="http://schemas.microsoft.com/office/drawing/2014/main" id="{105E8874-26AD-4DCE-93CB-1EFAED67F2B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8431A50-563E-43E5-9904-613BBCB2599F}"/>
              </a:ext>
            </a:extLst>
          </p:cNvPr>
          <p:cNvSpPr>
            <a:spLocks noGrp="1"/>
          </p:cNvSpPr>
          <p:nvPr>
            <p:ph type="sldNum" sz="quarter" idx="12"/>
          </p:nvPr>
        </p:nvSpPr>
        <p:spPr/>
        <p:txBody>
          <a:bodyPr/>
          <a:lstStyle/>
          <a:p>
            <a:fld id="{312DE4C7-E119-47DD-A772-D64CFF95B393}" type="slidenum">
              <a:rPr lang="it-IT" smtClean="0"/>
              <a:t>‹N›</a:t>
            </a:fld>
            <a:endParaRPr lang="it-IT"/>
          </a:p>
        </p:txBody>
      </p:sp>
    </p:spTree>
    <p:extLst>
      <p:ext uri="{BB962C8B-B14F-4D97-AF65-F5344CB8AC3E}">
        <p14:creationId xmlns:p14="http://schemas.microsoft.com/office/powerpoint/2010/main" val="868307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48B8ED-4B4B-42A8-8C43-62A553A8B3F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60886B-25BF-467D-BD9D-C633DD66A5D4}"/>
              </a:ext>
            </a:extLst>
          </p:cNvPr>
          <p:cNvSpPr>
            <a:spLocks noGrp="1"/>
          </p:cNvSpPr>
          <p:nvPr>
            <p:ph type="dt" sz="half" idx="10"/>
          </p:nvPr>
        </p:nvSpPr>
        <p:spPr/>
        <p:txBody>
          <a:bodyPr/>
          <a:lstStyle/>
          <a:p>
            <a:fld id="{E53CDD58-2640-4BFF-A97B-057F4478C110}" type="datetimeFigureOut">
              <a:rPr lang="it-IT" smtClean="0"/>
              <a:t>10/12/2025</a:t>
            </a:fld>
            <a:endParaRPr lang="it-IT"/>
          </a:p>
        </p:txBody>
      </p:sp>
      <p:sp>
        <p:nvSpPr>
          <p:cNvPr id="4" name="Segnaposto piè di pagina 3">
            <a:extLst>
              <a:ext uri="{FF2B5EF4-FFF2-40B4-BE49-F238E27FC236}">
                <a16:creationId xmlns:a16="http://schemas.microsoft.com/office/drawing/2014/main" id="{B4CAECCF-E09A-4620-B35D-9059FE04C76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1872329-F0CA-4934-BB0D-18361FEA40A8}"/>
              </a:ext>
            </a:extLst>
          </p:cNvPr>
          <p:cNvSpPr>
            <a:spLocks noGrp="1"/>
          </p:cNvSpPr>
          <p:nvPr>
            <p:ph type="sldNum" sz="quarter" idx="12"/>
          </p:nvPr>
        </p:nvSpPr>
        <p:spPr/>
        <p:txBody>
          <a:bodyPr/>
          <a:lstStyle/>
          <a:p>
            <a:fld id="{312DE4C7-E119-47DD-A772-D64CFF95B393}" type="slidenum">
              <a:rPr lang="it-IT" smtClean="0"/>
              <a:t>‹N›</a:t>
            </a:fld>
            <a:endParaRPr lang="it-IT"/>
          </a:p>
        </p:txBody>
      </p:sp>
    </p:spTree>
    <p:extLst>
      <p:ext uri="{BB962C8B-B14F-4D97-AF65-F5344CB8AC3E}">
        <p14:creationId xmlns:p14="http://schemas.microsoft.com/office/powerpoint/2010/main" val="3340648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1504B37-0CAB-418C-8E34-58A181BE83A4}"/>
              </a:ext>
            </a:extLst>
          </p:cNvPr>
          <p:cNvSpPr>
            <a:spLocks noGrp="1"/>
          </p:cNvSpPr>
          <p:nvPr>
            <p:ph type="dt" sz="half" idx="10"/>
          </p:nvPr>
        </p:nvSpPr>
        <p:spPr/>
        <p:txBody>
          <a:bodyPr/>
          <a:lstStyle/>
          <a:p>
            <a:fld id="{E53CDD58-2640-4BFF-A97B-057F4478C110}" type="datetimeFigureOut">
              <a:rPr lang="it-IT" smtClean="0"/>
              <a:t>10/12/2025</a:t>
            </a:fld>
            <a:endParaRPr lang="it-IT"/>
          </a:p>
        </p:txBody>
      </p:sp>
      <p:sp>
        <p:nvSpPr>
          <p:cNvPr id="3" name="Segnaposto piè di pagina 2">
            <a:extLst>
              <a:ext uri="{FF2B5EF4-FFF2-40B4-BE49-F238E27FC236}">
                <a16:creationId xmlns:a16="http://schemas.microsoft.com/office/drawing/2014/main" id="{11603679-8263-41FE-BF41-981A4F57A97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6064BA9-1029-45B7-AE80-27C1B5075281}"/>
              </a:ext>
            </a:extLst>
          </p:cNvPr>
          <p:cNvSpPr>
            <a:spLocks noGrp="1"/>
          </p:cNvSpPr>
          <p:nvPr>
            <p:ph type="sldNum" sz="quarter" idx="12"/>
          </p:nvPr>
        </p:nvSpPr>
        <p:spPr/>
        <p:txBody>
          <a:bodyPr/>
          <a:lstStyle/>
          <a:p>
            <a:fld id="{312DE4C7-E119-47DD-A772-D64CFF95B393}" type="slidenum">
              <a:rPr lang="it-IT" smtClean="0"/>
              <a:t>‹N›</a:t>
            </a:fld>
            <a:endParaRPr lang="it-IT"/>
          </a:p>
        </p:txBody>
      </p:sp>
    </p:spTree>
    <p:extLst>
      <p:ext uri="{BB962C8B-B14F-4D97-AF65-F5344CB8AC3E}">
        <p14:creationId xmlns:p14="http://schemas.microsoft.com/office/powerpoint/2010/main" val="377755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9767F8-9857-4952-9228-55AFE65B1066}"/>
              </a:ext>
            </a:extLst>
          </p:cNvPr>
          <p:cNvSpPr>
            <a:spLocks noGrp="1"/>
          </p:cNvSpPr>
          <p:nvPr>
            <p:ph type="title"/>
          </p:nvPr>
        </p:nvSpPr>
        <p:spPr>
          <a:xfrm>
            <a:off x="1190625" y="1631950"/>
            <a:ext cx="5573713" cy="5713413"/>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79F083E-93CD-4236-8915-DA287E4F2161}"/>
              </a:ext>
            </a:extLst>
          </p:cNvPr>
          <p:cNvSpPr>
            <a:spLocks noGrp="1"/>
          </p:cNvSpPr>
          <p:nvPr>
            <p:ph idx="1"/>
          </p:nvPr>
        </p:nvSpPr>
        <p:spPr>
          <a:xfrm>
            <a:off x="7346950" y="3524250"/>
            <a:ext cx="8748713" cy="17399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1FF6130-46F2-4B8B-B300-05D6008F944B}"/>
              </a:ext>
            </a:extLst>
          </p:cNvPr>
          <p:cNvSpPr>
            <a:spLocks noGrp="1"/>
          </p:cNvSpPr>
          <p:nvPr>
            <p:ph type="body" sz="half" idx="2"/>
          </p:nvPr>
        </p:nvSpPr>
        <p:spPr>
          <a:xfrm>
            <a:off x="1190625" y="7345363"/>
            <a:ext cx="5573713" cy="136064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73FB78E-7DC7-48B6-90AB-049360B4CD0A}"/>
              </a:ext>
            </a:extLst>
          </p:cNvPr>
          <p:cNvSpPr>
            <a:spLocks noGrp="1"/>
          </p:cNvSpPr>
          <p:nvPr>
            <p:ph type="dt" sz="half" idx="10"/>
          </p:nvPr>
        </p:nvSpPr>
        <p:spPr/>
        <p:txBody>
          <a:bodyPr/>
          <a:lstStyle/>
          <a:p>
            <a:fld id="{E53CDD58-2640-4BFF-A97B-057F4478C110}" type="datetimeFigureOut">
              <a:rPr lang="it-IT" smtClean="0"/>
              <a:t>10/12/2025</a:t>
            </a:fld>
            <a:endParaRPr lang="it-IT"/>
          </a:p>
        </p:txBody>
      </p:sp>
      <p:sp>
        <p:nvSpPr>
          <p:cNvPr id="6" name="Segnaposto piè di pagina 5">
            <a:extLst>
              <a:ext uri="{FF2B5EF4-FFF2-40B4-BE49-F238E27FC236}">
                <a16:creationId xmlns:a16="http://schemas.microsoft.com/office/drawing/2014/main" id="{032CCEBF-39E3-4522-A873-3B9F173969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D7E5770-0641-47BD-9CD8-AA7C2306B04F}"/>
              </a:ext>
            </a:extLst>
          </p:cNvPr>
          <p:cNvSpPr>
            <a:spLocks noGrp="1"/>
          </p:cNvSpPr>
          <p:nvPr>
            <p:ph type="sldNum" sz="quarter" idx="12"/>
          </p:nvPr>
        </p:nvSpPr>
        <p:spPr/>
        <p:txBody>
          <a:bodyPr/>
          <a:lstStyle/>
          <a:p>
            <a:fld id="{312DE4C7-E119-47DD-A772-D64CFF95B393}" type="slidenum">
              <a:rPr lang="it-IT" smtClean="0"/>
              <a:t>‹N›</a:t>
            </a:fld>
            <a:endParaRPr lang="it-IT"/>
          </a:p>
        </p:txBody>
      </p:sp>
    </p:spTree>
    <p:extLst>
      <p:ext uri="{BB962C8B-B14F-4D97-AF65-F5344CB8AC3E}">
        <p14:creationId xmlns:p14="http://schemas.microsoft.com/office/powerpoint/2010/main" val="172040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2E4C832-6017-4C69-AFB1-C77EA0B480D4}" type="datetimeFigureOut">
              <a:rPr lang="it-IT" smtClean="0"/>
              <a:pPr/>
              <a:t>10/12/2025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FA23CEC-183F-4D13-A3B0-CC12173151A8}" type="slidenum">
              <a:rPr lang="it-IT" smtClean="0"/>
              <a:pPr/>
              <a:t>‹N›</a:t>
            </a:fld>
            <a:endParaRPr lang="it-IT" dirty="0"/>
          </a:p>
        </p:txBody>
      </p:sp>
    </p:spTree>
    <p:extLst>
      <p:ext uri="{BB962C8B-B14F-4D97-AF65-F5344CB8AC3E}">
        <p14:creationId xmlns:p14="http://schemas.microsoft.com/office/powerpoint/2010/main" val="2388320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6826E5-B8B3-48C2-8C90-89A7AC60AB87}"/>
              </a:ext>
            </a:extLst>
          </p:cNvPr>
          <p:cNvSpPr>
            <a:spLocks noGrp="1"/>
          </p:cNvSpPr>
          <p:nvPr>
            <p:ph type="title"/>
          </p:nvPr>
        </p:nvSpPr>
        <p:spPr>
          <a:xfrm>
            <a:off x="1190625" y="1631950"/>
            <a:ext cx="5573713" cy="5713413"/>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16A7027-F18A-4C82-A70C-5378B37FA3E2}"/>
              </a:ext>
            </a:extLst>
          </p:cNvPr>
          <p:cNvSpPr>
            <a:spLocks noGrp="1"/>
          </p:cNvSpPr>
          <p:nvPr>
            <p:ph type="pic" idx="1"/>
          </p:nvPr>
        </p:nvSpPr>
        <p:spPr>
          <a:xfrm>
            <a:off x="7346950" y="3524250"/>
            <a:ext cx="8748713" cy="1739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44CCD0F-9C5D-4BF6-B806-0B56F867157B}"/>
              </a:ext>
            </a:extLst>
          </p:cNvPr>
          <p:cNvSpPr>
            <a:spLocks noGrp="1"/>
          </p:cNvSpPr>
          <p:nvPr>
            <p:ph type="body" sz="half" idx="2"/>
          </p:nvPr>
        </p:nvSpPr>
        <p:spPr>
          <a:xfrm>
            <a:off x="1190625" y="7345363"/>
            <a:ext cx="5573713" cy="136064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3EB6E46-C5CB-435B-A61C-E94C801BC0E2}"/>
              </a:ext>
            </a:extLst>
          </p:cNvPr>
          <p:cNvSpPr>
            <a:spLocks noGrp="1"/>
          </p:cNvSpPr>
          <p:nvPr>
            <p:ph type="dt" sz="half" idx="10"/>
          </p:nvPr>
        </p:nvSpPr>
        <p:spPr/>
        <p:txBody>
          <a:bodyPr/>
          <a:lstStyle/>
          <a:p>
            <a:fld id="{E53CDD58-2640-4BFF-A97B-057F4478C110}" type="datetimeFigureOut">
              <a:rPr lang="it-IT" smtClean="0"/>
              <a:t>10/12/2025</a:t>
            </a:fld>
            <a:endParaRPr lang="it-IT"/>
          </a:p>
        </p:txBody>
      </p:sp>
      <p:sp>
        <p:nvSpPr>
          <p:cNvPr id="6" name="Segnaposto piè di pagina 5">
            <a:extLst>
              <a:ext uri="{FF2B5EF4-FFF2-40B4-BE49-F238E27FC236}">
                <a16:creationId xmlns:a16="http://schemas.microsoft.com/office/drawing/2014/main" id="{81D1A828-8FF6-4374-B5BC-745C79781E2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CF4219C-D4AE-482A-B2DC-1B9449F5793D}"/>
              </a:ext>
            </a:extLst>
          </p:cNvPr>
          <p:cNvSpPr>
            <a:spLocks noGrp="1"/>
          </p:cNvSpPr>
          <p:nvPr>
            <p:ph type="sldNum" sz="quarter" idx="12"/>
          </p:nvPr>
        </p:nvSpPr>
        <p:spPr/>
        <p:txBody>
          <a:bodyPr/>
          <a:lstStyle/>
          <a:p>
            <a:fld id="{312DE4C7-E119-47DD-A772-D64CFF95B393}" type="slidenum">
              <a:rPr lang="it-IT" smtClean="0"/>
              <a:t>‹N›</a:t>
            </a:fld>
            <a:endParaRPr lang="it-IT"/>
          </a:p>
        </p:txBody>
      </p:sp>
    </p:spTree>
    <p:extLst>
      <p:ext uri="{BB962C8B-B14F-4D97-AF65-F5344CB8AC3E}">
        <p14:creationId xmlns:p14="http://schemas.microsoft.com/office/powerpoint/2010/main" val="117079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4F8634-0FC8-41A8-A5D6-B60C30ABCDB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7FF8D1B-DF48-4844-91CA-03EA12C2EB5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A93BC8-E74B-4A96-8D84-FD4C7D1A0BBB}"/>
              </a:ext>
            </a:extLst>
          </p:cNvPr>
          <p:cNvSpPr>
            <a:spLocks noGrp="1"/>
          </p:cNvSpPr>
          <p:nvPr>
            <p:ph type="dt" sz="half" idx="10"/>
          </p:nvPr>
        </p:nvSpPr>
        <p:spPr/>
        <p:txBody>
          <a:bodyPr/>
          <a:lstStyle/>
          <a:p>
            <a:fld id="{E53CDD58-2640-4BFF-A97B-057F4478C110}" type="datetimeFigureOut">
              <a:rPr lang="it-IT" smtClean="0"/>
              <a:t>10/12/2025</a:t>
            </a:fld>
            <a:endParaRPr lang="it-IT"/>
          </a:p>
        </p:txBody>
      </p:sp>
      <p:sp>
        <p:nvSpPr>
          <p:cNvPr id="5" name="Segnaposto piè di pagina 4">
            <a:extLst>
              <a:ext uri="{FF2B5EF4-FFF2-40B4-BE49-F238E27FC236}">
                <a16:creationId xmlns:a16="http://schemas.microsoft.com/office/drawing/2014/main" id="{CD8AF2FF-807A-4EBE-92D1-AE1D9C3E36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06BCD98-0072-4677-9061-6109B79970E7}"/>
              </a:ext>
            </a:extLst>
          </p:cNvPr>
          <p:cNvSpPr>
            <a:spLocks noGrp="1"/>
          </p:cNvSpPr>
          <p:nvPr>
            <p:ph type="sldNum" sz="quarter" idx="12"/>
          </p:nvPr>
        </p:nvSpPr>
        <p:spPr/>
        <p:txBody>
          <a:bodyPr/>
          <a:lstStyle/>
          <a:p>
            <a:fld id="{312DE4C7-E119-47DD-A772-D64CFF95B393}" type="slidenum">
              <a:rPr lang="it-IT" smtClean="0"/>
              <a:t>‹N›</a:t>
            </a:fld>
            <a:endParaRPr lang="it-IT"/>
          </a:p>
        </p:txBody>
      </p:sp>
    </p:spTree>
    <p:extLst>
      <p:ext uri="{BB962C8B-B14F-4D97-AF65-F5344CB8AC3E}">
        <p14:creationId xmlns:p14="http://schemas.microsoft.com/office/powerpoint/2010/main" val="1597843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0A839B8-6A82-43AB-B422-83180B735D52}"/>
              </a:ext>
            </a:extLst>
          </p:cNvPr>
          <p:cNvSpPr>
            <a:spLocks noGrp="1"/>
          </p:cNvSpPr>
          <p:nvPr>
            <p:ph type="title" orient="vert"/>
          </p:nvPr>
        </p:nvSpPr>
        <p:spPr>
          <a:xfrm>
            <a:off x="12368213" y="1303338"/>
            <a:ext cx="3725862" cy="207486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D7AA9C2-49ED-4AE2-897B-44C941FC7E6D}"/>
              </a:ext>
            </a:extLst>
          </p:cNvPr>
          <p:cNvSpPr>
            <a:spLocks noGrp="1"/>
          </p:cNvSpPr>
          <p:nvPr>
            <p:ph type="body" orient="vert" idx="1"/>
          </p:nvPr>
        </p:nvSpPr>
        <p:spPr>
          <a:xfrm>
            <a:off x="1187450" y="1303338"/>
            <a:ext cx="11028363" cy="207486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1D52CAE-2FFB-4407-BD93-54FF2791723C}"/>
              </a:ext>
            </a:extLst>
          </p:cNvPr>
          <p:cNvSpPr>
            <a:spLocks noGrp="1"/>
          </p:cNvSpPr>
          <p:nvPr>
            <p:ph type="dt" sz="half" idx="10"/>
          </p:nvPr>
        </p:nvSpPr>
        <p:spPr/>
        <p:txBody>
          <a:bodyPr/>
          <a:lstStyle/>
          <a:p>
            <a:fld id="{E53CDD58-2640-4BFF-A97B-057F4478C110}" type="datetimeFigureOut">
              <a:rPr lang="it-IT" smtClean="0"/>
              <a:t>10/12/2025</a:t>
            </a:fld>
            <a:endParaRPr lang="it-IT"/>
          </a:p>
        </p:txBody>
      </p:sp>
      <p:sp>
        <p:nvSpPr>
          <p:cNvPr id="5" name="Segnaposto piè di pagina 4">
            <a:extLst>
              <a:ext uri="{FF2B5EF4-FFF2-40B4-BE49-F238E27FC236}">
                <a16:creationId xmlns:a16="http://schemas.microsoft.com/office/drawing/2014/main" id="{7758CCC2-2321-4B3D-9C9C-32CACDDC98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B5D0CC5-B60D-48A3-A7F8-E77A20554186}"/>
              </a:ext>
            </a:extLst>
          </p:cNvPr>
          <p:cNvSpPr>
            <a:spLocks noGrp="1"/>
          </p:cNvSpPr>
          <p:nvPr>
            <p:ph type="sldNum" sz="quarter" idx="12"/>
          </p:nvPr>
        </p:nvSpPr>
        <p:spPr/>
        <p:txBody>
          <a:bodyPr/>
          <a:lstStyle/>
          <a:p>
            <a:fld id="{312DE4C7-E119-47DD-A772-D64CFF95B393}" type="slidenum">
              <a:rPr lang="it-IT" smtClean="0"/>
              <a:t>‹N›</a:t>
            </a:fld>
            <a:endParaRPr lang="it-IT"/>
          </a:p>
        </p:txBody>
      </p:sp>
    </p:spTree>
    <p:extLst>
      <p:ext uri="{BB962C8B-B14F-4D97-AF65-F5344CB8AC3E}">
        <p14:creationId xmlns:p14="http://schemas.microsoft.com/office/powerpoint/2010/main" val="1943485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95400" y="7605713"/>
            <a:ext cx="14690725" cy="5248275"/>
          </a:xfrm>
        </p:spPr>
        <p:txBody>
          <a:bodyPr/>
          <a:lstStyle/>
          <a:p>
            <a:r>
              <a:rPr lang="it-IT"/>
              <a:t>Fare clic per modificare lo stile del titolo</a:t>
            </a:r>
          </a:p>
        </p:txBody>
      </p:sp>
      <p:sp>
        <p:nvSpPr>
          <p:cNvPr id="3" name="Sottotitolo 2"/>
          <p:cNvSpPr>
            <a:spLocks noGrp="1"/>
          </p:cNvSpPr>
          <p:nvPr>
            <p:ph type="subTitle" idx="1"/>
          </p:nvPr>
        </p:nvSpPr>
        <p:spPr>
          <a:xfrm>
            <a:off x="2592388" y="13873163"/>
            <a:ext cx="12096750" cy="62563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DF989FF-3C40-4F37-9146-A1ED2E5E7CBC}" type="datetimeFigureOut">
              <a:rPr lang="it-IT" smtClean="0"/>
              <a:pPr/>
              <a:t>10/12/2025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62483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DF989FF-3C40-4F37-9146-A1ED2E5E7CBC}" type="datetimeFigureOut">
              <a:rPr lang="it-IT" smtClean="0"/>
              <a:pPr/>
              <a:t>10/12/2025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1396670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365250" y="15732125"/>
            <a:ext cx="14689138" cy="4862513"/>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1365250" y="10377488"/>
            <a:ext cx="14689138" cy="53546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DF989FF-3C40-4F37-9146-A1ED2E5E7CBC}" type="datetimeFigureOut">
              <a:rPr lang="it-IT" smtClean="0"/>
              <a:pPr/>
              <a:t>10/12/2025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3220215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63600" y="5711825"/>
            <a:ext cx="7700963" cy="161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8716963" y="5711825"/>
            <a:ext cx="7700962" cy="161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DF989FF-3C40-4F37-9146-A1ED2E5E7CBC}" type="datetimeFigureOut">
              <a:rPr lang="it-IT" smtClean="0"/>
              <a:pPr/>
              <a:t>10/12/2025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2957238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863600" y="5480050"/>
            <a:ext cx="7635875" cy="2284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63600" y="7764463"/>
            <a:ext cx="7635875" cy="1410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8778875" y="5480050"/>
            <a:ext cx="7639050" cy="2284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8778875" y="7764463"/>
            <a:ext cx="7639050" cy="1410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DF989FF-3C40-4F37-9146-A1ED2E5E7CBC}" type="datetimeFigureOut">
              <a:rPr lang="it-IT" smtClean="0"/>
              <a:pPr/>
              <a:t>10/12/2025</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120694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DF989FF-3C40-4F37-9146-A1ED2E5E7CBC}" type="datetimeFigureOut">
              <a:rPr lang="it-IT" smtClean="0"/>
              <a:pPr/>
              <a:t>10/12/2025</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1434438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DF989FF-3C40-4F37-9146-A1ED2E5E7CBC}" type="datetimeFigureOut">
              <a:rPr lang="it-IT" smtClean="0"/>
              <a:pPr/>
              <a:t>10/12/2025</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72915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365122" y="15732226"/>
            <a:ext cx="14689297" cy="4862482"/>
          </a:xfrm>
        </p:spPr>
        <p:txBody>
          <a:bodyPr anchor="t"/>
          <a:lstStyle>
            <a:lvl1pPr algn="l">
              <a:defRPr sz="10100" b="1" cap="all"/>
            </a:lvl1pPr>
          </a:lstStyle>
          <a:p>
            <a:r>
              <a:rPr lang="it-IT"/>
              <a:t>Fare clic per modificare lo stile del titolo</a:t>
            </a:r>
          </a:p>
        </p:txBody>
      </p:sp>
      <p:sp>
        <p:nvSpPr>
          <p:cNvPr id="3" name="Segnaposto testo 2"/>
          <p:cNvSpPr>
            <a:spLocks noGrp="1"/>
          </p:cNvSpPr>
          <p:nvPr>
            <p:ph type="body" idx="1"/>
          </p:nvPr>
        </p:nvSpPr>
        <p:spPr>
          <a:xfrm>
            <a:off x="1365122" y="10376700"/>
            <a:ext cx="14689297" cy="5355528"/>
          </a:xfrm>
        </p:spPr>
        <p:txBody>
          <a:bodyPr anchor="b"/>
          <a:lstStyle>
            <a:lvl1pPr marL="0" indent="0">
              <a:buNone/>
              <a:defRPr sz="5000">
                <a:solidFill>
                  <a:schemeClr val="tx1">
                    <a:tint val="75000"/>
                  </a:schemeClr>
                </a:solidFill>
              </a:defRPr>
            </a:lvl1pPr>
            <a:lvl2pPr marL="1138970" indent="0">
              <a:buNone/>
              <a:defRPr sz="4600">
                <a:solidFill>
                  <a:schemeClr val="tx1">
                    <a:tint val="75000"/>
                  </a:schemeClr>
                </a:solidFill>
              </a:defRPr>
            </a:lvl2pPr>
            <a:lvl3pPr marL="2277940" indent="0">
              <a:buNone/>
              <a:defRPr sz="3900">
                <a:solidFill>
                  <a:schemeClr val="tx1">
                    <a:tint val="75000"/>
                  </a:schemeClr>
                </a:solidFill>
              </a:defRPr>
            </a:lvl3pPr>
            <a:lvl4pPr marL="3416909" indent="0">
              <a:buNone/>
              <a:defRPr sz="3400">
                <a:solidFill>
                  <a:schemeClr val="tx1">
                    <a:tint val="75000"/>
                  </a:schemeClr>
                </a:solidFill>
              </a:defRPr>
            </a:lvl4pPr>
            <a:lvl5pPr marL="4555879" indent="0">
              <a:buNone/>
              <a:defRPr sz="3400">
                <a:solidFill>
                  <a:schemeClr val="tx1">
                    <a:tint val="75000"/>
                  </a:schemeClr>
                </a:solidFill>
              </a:defRPr>
            </a:lvl5pPr>
            <a:lvl6pPr marL="5694849" indent="0">
              <a:buNone/>
              <a:defRPr sz="3400">
                <a:solidFill>
                  <a:schemeClr val="tx1">
                    <a:tint val="75000"/>
                  </a:schemeClr>
                </a:solidFill>
              </a:defRPr>
            </a:lvl6pPr>
            <a:lvl7pPr marL="6833819" indent="0">
              <a:buNone/>
              <a:defRPr sz="3400">
                <a:solidFill>
                  <a:schemeClr val="tx1">
                    <a:tint val="75000"/>
                  </a:schemeClr>
                </a:solidFill>
              </a:defRPr>
            </a:lvl7pPr>
            <a:lvl8pPr marL="7972791" indent="0">
              <a:buNone/>
              <a:defRPr sz="3400">
                <a:solidFill>
                  <a:schemeClr val="tx1">
                    <a:tint val="75000"/>
                  </a:schemeClr>
                </a:solidFill>
              </a:defRPr>
            </a:lvl8pPr>
            <a:lvl9pPr marL="9111761" indent="0">
              <a:buNone/>
              <a:defRPr sz="3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2E4C832-6017-4C69-AFB1-C77EA0B480D4}" type="datetimeFigureOut">
              <a:rPr lang="it-IT" smtClean="0"/>
              <a:pPr/>
              <a:t>10/12/2025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FA23CEC-183F-4D13-A3B0-CC12173151A8}" type="slidenum">
              <a:rPr lang="it-IT" smtClean="0"/>
              <a:pPr/>
              <a:t>‹N›</a:t>
            </a:fld>
            <a:endParaRPr lang="it-IT" dirty="0"/>
          </a:p>
        </p:txBody>
      </p:sp>
    </p:spTree>
    <p:extLst>
      <p:ext uri="{BB962C8B-B14F-4D97-AF65-F5344CB8AC3E}">
        <p14:creationId xmlns:p14="http://schemas.microsoft.com/office/powerpoint/2010/main" val="4131787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63600" y="974725"/>
            <a:ext cx="5686425" cy="41481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6756400" y="974725"/>
            <a:ext cx="9661525" cy="208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63600" y="5122863"/>
            <a:ext cx="5686425" cy="1674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DF989FF-3C40-4F37-9146-A1ED2E5E7CBC}" type="datetimeFigureOut">
              <a:rPr lang="it-IT" smtClean="0"/>
              <a:pPr/>
              <a:t>10/12/2025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4256362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387725" y="17137063"/>
            <a:ext cx="10367963" cy="2024062"/>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3387725" y="2187575"/>
            <a:ext cx="10367963" cy="1468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3387725" y="19161125"/>
            <a:ext cx="10367963" cy="2873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DF989FF-3C40-4F37-9146-A1ED2E5E7CBC}" type="datetimeFigureOut">
              <a:rPr lang="it-IT" smtClean="0"/>
              <a:pPr/>
              <a:t>10/12/2025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749832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DF989FF-3C40-4F37-9146-A1ED2E5E7CBC}" type="datetimeFigureOut">
              <a:rPr lang="it-IT" smtClean="0"/>
              <a:pPr/>
              <a:t>10/12/2025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2369673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2530138" y="981075"/>
            <a:ext cx="3887787" cy="208883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63600" y="981075"/>
            <a:ext cx="11514138" cy="208883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DF989FF-3C40-4F37-9146-A1ED2E5E7CBC}" type="datetimeFigureOut">
              <a:rPr lang="it-IT" smtClean="0"/>
              <a:pPr/>
              <a:t>10/12/2025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3363542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DF989FF-3C40-4F37-9146-A1ED2E5E7CBC}" type="datetimeFigureOut">
              <a:rPr lang="it-IT" smtClean="0"/>
              <a:pPr/>
              <a:t>10/12/2025</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207777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64076" y="5712571"/>
            <a:ext cx="7632674" cy="16157269"/>
          </a:xfrm>
        </p:spPr>
        <p:txBody>
          <a:bodyPr/>
          <a:lstStyle>
            <a:lvl1pPr>
              <a:defRPr sz="6900"/>
            </a:lvl1pPr>
            <a:lvl2pPr>
              <a:defRPr sz="5900"/>
            </a:lvl2pPr>
            <a:lvl3pPr>
              <a:defRPr sz="5000"/>
            </a:lvl3pPr>
            <a:lvl4pPr>
              <a:defRPr sz="4600"/>
            </a:lvl4pPr>
            <a:lvl5pPr>
              <a:defRPr sz="4600"/>
            </a:lvl5pPr>
            <a:lvl6pPr>
              <a:defRPr sz="4600"/>
            </a:lvl6pPr>
            <a:lvl7pPr>
              <a:defRPr sz="4600"/>
            </a:lvl7pPr>
            <a:lvl8pPr>
              <a:defRPr sz="4600"/>
            </a:lvl8pPr>
            <a:lvl9pPr>
              <a:defRPr sz="4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8784775" y="5712571"/>
            <a:ext cx="7632674" cy="16157269"/>
          </a:xfrm>
        </p:spPr>
        <p:txBody>
          <a:bodyPr/>
          <a:lstStyle>
            <a:lvl1pPr>
              <a:defRPr sz="6900"/>
            </a:lvl1pPr>
            <a:lvl2pPr>
              <a:defRPr sz="5900"/>
            </a:lvl2pPr>
            <a:lvl3pPr>
              <a:defRPr sz="5000"/>
            </a:lvl3pPr>
            <a:lvl4pPr>
              <a:defRPr sz="4600"/>
            </a:lvl4pPr>
            <a:lvl5pPr>
              <a:defRPr sz="4600"/>
            </a:lvl5pPr>
            <a:lvl6pPr>
              <a:defRPr sz="4600"/>
            </a:lvl6pPr>
            <a:lvl7pPr>
              <a:defRPr sz="4600"/>
            </a:lvl7pPr>
            <a:lvl8pPr>
              <a:defRPr sz="4600"/>
            </a:lvl8pPr>
            <a:lvl9pPr>
              <a:defRPr sz="4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2E4C832-6017-4C69-AFB1-C77EA0B480D4}" type="datetimeFigureOut">
              <a:rPr lang="it-IT" smtClean="0"/>
              <a:pPr/>
              <a:t>10/12/2025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FA23CEC-183F-4D13-A3B0-CC12173151A8}" type="slidenum">
              <a:rPr lang="it-IT" smtClean="0"/>
              <a:pPr/>
              <a:t>‹N›</a:t>
            </a:fld>
            <a:endParaRPr lang="it-IT" dirty="0"/>
          </a:p>
        </p:txBody>
      </p:sp>
    </p:spTree>
    <p:extLst>
      <p:ext uri="{BB962C8B-B14F-4D97-AF65-F5344CB8AC3E}">
        <p14:creationId xmlns:p14="http://schemas.microsoft.com/office/powerpoint/2010/main" val="172235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864079" y="5480212"/>
            <a:ext cx="7635675" cy="2283892"/>
          </a:xfrm>
        </p:spPr>
        <p:txBody>
          <a:bodyPr anchor="b"/>
          <a:lstStyle>
            <a:lvl1pPr marL="0" indent="0">
              <a:buNone/>
              <a:defRPr sz="5900" b="1"/>
            </a:lvl1pPr>
            <a:lvl2pPr marL="1138970" indent="0">
              <a:buNone/>
              <a:defRPr sz="5000" b="1"/>
            </a:lvl2pPr>
            <a:lvl3pPr marL="2277940" indent="0">
              <a:buNone/>
              <a:defRPr sz="4600" b="1"/>
            </a:lvl3pPr>
            <a:lvl4pPr marL="3416909" indent="0">
              <a:buNone/>
              <a:defRPr sz="3900" b="1"/>
            </a:lvl4pPr>
            <a:lvl5pPr marL="4555879" indent="0">
              <a:buNone/>
              <a:defRPr sz="3900" b="1"/>
            </a:lvl5pPr>
            <a:lvl6pPr marL="5694849" indent="0">
              <a:buNone/>
              <a:defRPr sz="3900" b="1"/>
            </a:lvl6pPr>
            <a:lvl7pPr marL="6833819" indent="0">
              <a:buNone/>
              <a:defRPr sz="3900" b="1"/>
            </a:lvl7pPr>
            <a:lvl8pPr marL="7972791" indent="0">
              <a:buNone/>
              <a:defRPr sz="3900" b="1"/>
            </a:lvl8pPr>
            <a:lvl9pPr marL="9111761" indent="0">
              <a:buNone/>
              <a:defRPr sz="3900" b="1"/>
            </a:lvl9pPr>
          </a:lstStyle>
          <a:p>
            <a:pPr lvl="0"/>
            <a:r>
              <a:rPr lang="it-IT"/>
              <a:t>Fare clic per modificare stili del testo dello schema</a:t>
            </a:r>
          </a:p>
        </p:txBody>
      </p:sp>
      <p:sp>
        <p:nvSpPr>
          <p:cNvPr id="4" name="Segnaposto contenuto 3"/>
          <p:cNvSpPr>
            <a:spLocks noGrp="1"/>
          </p:cNvSpPr>
          <p:nvPr>
            <p:ph sz="half" idx="2"/>
          </p:nvPr>
        </p:nvSpPr>
        <p:spPr>
          <a:xfrm>
            <a:off x="864079" y="7764103"/>
            <a:ext cx="7635675" cy="14105731"/>
          </a:xfrm>
        </p:spPr>
        <p:txBody>
          <a:bodyPr/>
          <a:lstStyle>
            <a:lvl1pPr>
              <a:defRPr sz="5900"/>
            </a:lvl1pPr>
            <a:lvl2pPr>
              <a:defRPr sz="5000"/>
            </a:lvl2pPr>
            <a:lvl3pPr>
              <a:defRPr sz="4600"/>
            </a:lvl3pPr>
            <a:lvl4pPr>
              <a:defRPr sz="3900"/>
            </a:lvl4pPr>
            <a:lvl5pPr>
              <a:defRPr sz="3900"/>
            </a:lvl5pPr>
            <a:lvl6pPr>
              <a:defRPr sz="3900"/>
            </a:lvl6pPr>
            <a:lvl7pPr>
              <a:defRPr sz="3900"/>
            </a:lvl7pPr>
            <a:lvl8pPr>
              <a:defRPr sz="3900"/>
            </a:lvl8pPr>
            <a:lvl9pPr>
              <a:defRPr sz="39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8778777" y="5480212"/>
            <a:ext cx="7638673" cy="2283892"/>
          </a:xfrm>
        </p:spPr>
        <p:txBody>
          <a:bodyPr anchor="b"/>
          <a:lstStyle>
            <a:lvl1pPr marL="0" indent="0">
              <a:buNone/>
              <a:defRPr sz="5900" b="1"/>
            </a:lvl1pPr>
            <a:lvl2pPr marL="1138970" indent="0">
              <a:buNone/>
              <a:defRPr sz="5000" b="1"/>
            </a:lvl2pPr>
            <a:lvl3pPr marL="2277940" indent="0">
              <a:buNone/>
              <a:defRPr sz="4600" b="1"/>
            </a:lvl3pPr>
            <a:lvl4pPr marL="3416909" indent="0">
              <a:buNone/>
              <a:defRPr sz="3900" b="1"/>
            </a:lvl4pPr>
            <a:lvl5pPr marL="4555879" indent="0">
              <a:buNone/>
              <a:defRPr sz="3900" b="1"/>
            </a:lvl5pPr>
            <a:lvl6pPr marL="5694849" indent="0">
              <a:buNone/>
              <a:defRPr sz="3900" b="1"/>
            </a:lvl6pPr>
            <a:lvl7pPr marL="6833819" indent="0">
              <a:buNone/>
              <a:defRPr sz="3900" b="1"/>
            </a:lvl7pPr>
            <a:lvl8pPr marL="7972791" indent="0">
              <a:buNone/>
              <a:defRPr sz="3900" b="1"/>
            </a:lvl8pPr>
            <a:lvl9pPr marL="9111761" indent="0">
              <a:buNone/>
              <a:defRPr sz="3900" b="1"/>
            </a:lvl9pPr>
          </a:lstStyle>
          <a:p>
            <a:pPr lvl="0"/>
            <a:r>
              <a:rPr lang="it-IT"/>
              <a:t>Fare clic per modificare stili del testo dello schema</a:t>
            </a:r>
          </a:p>
        </p:txBody>
      </p:sp>
      <p:sp>
        <p:nvSpPr>
          <p:cNvPr id="6" name="Segnaposto contenuto 5"/>
          <p:cNvSpPr>
            <a:spLocks noGrp="1"/>
          </p:cNvSpPr>
          <p:nvPr>
            <p:ph sz="quarter" idx="4"/>
          </p:nvPr>
        </p:nvSpPr>
        <p:spPr>
          <a:xfrm>
            <a:off x="8778777" y="7764103"/>
            <a:ext cx="7638673" cy="14105731"/>
          </a:xfrm>
        </p:spPr>
        <p:txBody>
          <a:bodyPr/>
          <a:lstStyle>
            <a:lvl1pPr>
              <a:defRPr sz="5900"/>
            </a:lvl1pPr>
            <a:lvl2pPr>
              <a:defRPr sz="5000"/>
            </a:lvl2pPr>
            <a:lvl3pPr>
              <a:defRPr sz="4600"/>
            </a:lvl3pPr>
            <a:lvl4pPr>
              <a:defRPr sz="3900"/>
            </a:lvl4pPr>
            <a:lvl5pPr>
              <a:defRPr sz="3900"/>
            </a:lvl5pPr>
            <a:lvl6pPr>
              <a:defRPr sz="3900"/>
            </a:lvl6pPr>
            <a:lvl7pPr>
              <a:defRPr sz="3900"/>
            </a:lvl7pPr>
            <a:lvl8pPr>
              <a:defRPr sz="3900"/>
            </a:lvl8pPr>
            <a:lvl9pPr>
              <a:defRPr sz="39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2E4C832-6017-4C69-AFB1-C77EA0B480D4}" type="datetimeFigureOut">
              <a:rPr lang="it-IT" smtClean="0"/>
              <a:pPr/>
              <a:t>10/12/2025</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DFA23CEC-183F-4D13-A3B0-CC12173151A8}" type="slidenum">
              <a:rPr lang="it-IT" smtClean="0"/>
              <a:pPr/>
              <a:t>‹N›</a:t>
            </a:fld>
            <a:endParaRPr lang="it-IT" dirty="0"/>
          </a:p>
        </p:txBody>
      </p:sp>
    </p:spTree>
    <p:extLst>
      <p:ext uri="{BB962C8B-B14F-4D97-AF65-F5344CB8AC3E}">
        <p14:creationId xmlns:p14="http://schemas.microsoft.com/office/powerpoint/2010/main" val="140023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2E4C832-6017-4C69-AFB1-C77EA0B480D4}" type="datetimeFigureOut">
              <a:rPr lang="it-IT" smtClean="0"/>
              <a:pPr/>
              <a:t>10/12/2025</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DFA23CEC-183F-4D13-A3B0-CC12173151A8}" type="slidenum">
              <a:rPr lang="it-IT" smtClean="0"/>
              <a:pPr/>
              <a:t>‹N›</a:t>
            </a:fld>
            <a:endParaRPr lang="it-IT" dirty="0"/>
          </a:p>
        </p:txBody>
      </p:sp>
    </p:spTree>
    <p:extLst>
      <p:ext uri="{BB962C8B-B14F-4D97-AF65-F5344CB8AC3E}">
        <p14:creationId xmlns:p14="http://schemas.microsoft.com/office/powerpoint/2010/main" val="11677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2E4C832-6017-4C69-AFB1-C77EA0B480D4}" type="datetimeFigureOut">
              <a:rPr lang="it-IT" smtClean="0"/>
              <a:pPr/>
              <a:t>10/12/2025</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DFA23CEC-183F-4D13-A3B0-CC12173151A8}" type="slidenum">
              <a:rPr lang="it-IT" smtClean="0"/>
              <a:pPr/>
              <a:t>‹N›</a:t>
            </a:fld>
            <a:endParaRPr lang="it-IT" dirty="0"/>
          </a:p>
        </p:txBody>
      </p:sp>
    </p:spTree>
    <p:extLst>
      <p:ext uri="{BB962C8B-B14F-4D97-AF65-F5344CB8AC3E}">
        <p14:creationId xmlns:p14="http://schemas.microsoft.com/office/powerpoint/2010/main" val="334853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64080" y="974766"/>
            <a:ext cx="5685504" cy="4148413"/>
          </a:xfrm>
        </p:spPr>
        <p:txBody>
          <a:bodyPr anchor="b"/>
          <a:lstStyle>
            <a:lvl1pPr algn="l">
              <a:defRPr sz="5000" b="1"/>
            </a:lvl1pPr>
          </a:lstStyle>
          <a:p>
            <a:r>
              <a:rPr lang="it-IT"/>
              <a:t>Fare clic per modificare lo stile del titolo</a:t>
            </a:r>
          </a:p>
        </p:txBody>
      </p:sp>
      <p:sp>
        <p:nvSpPr>
          <p:cNvPr id="3" name="Segnaposto contenuto 2"/>
          <p:cNvSpPr>
            <a:spLocks noGrp="1"/>
          </p:cNvSpPr>
          <p:nvPr>
            <p:ph idx="1"/>
          </p:nvPr>
        </p:nvSpPr>
        <p:spPr>
          <a:xfrm>
            <a:off x="6756598" y="974767"/>
            <a:ext cx="9660855" cy="20895072"/>
          </a:xfrm>
        </p:spPr>
        <p:txBody>
          <a:bodyPr/>
          <a:lstStyle>
            <a:lvl1pPr>
              <a:defRPr sz="8000"/>
            </a:lvl1pPr>
            <a:lvl2pPr>
              <a:defRPr sz="6900"/>
            </a:lvl2pPr>
            <a:lvl3pPr>
              <a:defRPr sz="5900"/>
            </a:lvl3pPr>
            <a:lvl4pPr>
              <a:defRPr sz="5000"/>
            </a:lvl4pPr>
            <a:lvl5pPr>
              <a:defRPr sz="5000"/>
            </a:lvl5pPr>
            <a:lvl6pPr>
              <a:defRPr sz="5000"/>
            </a:lvl6pPr>
            <a:lvl7pPr>
              <a:defRPr sz="5000"/>
            </a:lvl7pPr>
            <a:lvl8pPr>
              <a:defRPr sz="5000"/>
            </a:lvl8pPr>
            <a:lvl9pPr>
              <a:defRPr sz="5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64080" y="5123176"/>
            <a:ext cx="5685504" cy="16746662"/>
          </a:xfrm>
        </p:spPr>
        <p:txBody>
          <a:bodyPr/>
          <a:lstStyle>
            <a:lvl1pPr marL="0" indent="0">
              <a:buNone/>
              <a:defRPr sz="3400"/>
            </a:lvl1pPr>
            <a:lvl2pPr marL="1138970" indent="0">
              <a:buNone/>
              <a:defRPr sz="3000"/>
            </a:lvl2pPr>
            <a:lvl3pPr marL="2277940" indent="0">
              <a:buNone/>
              <a:defRPr sz="2500"/>
            </a:lvl3pPr>
            <a:lvl4pPr marL="3416909" indent="0">
              <a:buNone/>
              <a:defRPr sz="2300"/>
            </a:lvl4pPr>
            <a:lvl5pPr marL="4555879" indent="0">
              <a:buNone/>
              <a:defRPr sz="2300"/>
            </a:lvl5pPr>
            <a:lvl6pPr marL="5694849" indent="0">
              <a:buNone/>
              <a:defRPr sz="2300"/>
            </a:lvl6pPr>
            <a:lvl7pPr marL="6833819" indent="0">
              <a:buNone/>
              <a:defRPr sz="2300"/>
            </a:lvl7pPr>
            <a:lvl8pPr marL="7972791" indent="0">
              <a:buNone/>
              <a:defRPr sz="2300"/>
            </a:lvl8pPr>
            <a:lvl9pPr marL="9111761" indent="0">
              <a:buNone/>
              <a:defRPr sz="23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2E4C832-6017-4C69-AFB1-C77EA0B480D4}" type="datetimeFigureOut">
              <a:rPr lang="it-IT" smtClean="0"/>
              <a:pPr/>
              <a:t>10/12/2025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FA23CEC-183F-4D13-A3B0-CC12173151A8}" type="slidenum">
              <a:rPr lang="it-IT" smtClean="0"/>
              <a:pPr/>
              <a:t>‹N›</a:t>
            </a:fld>
            <a:endParaRPr lang="it-IT" dirty="0"/>
          </a:p>
        </p:txBody>
      </p:sp>
    </p:spTree>
    <p:extLst>
      <p:ext uri="{BB962C8B-B14F-4D97-AF65-F5344CB8AC3E}">
        <p14:creationId xmlns:p14="http://schemas.microsoft.com/office/powerpoint/2010/main" val="212872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387299" y="17137700"/>
            <a:ext cx="10368915" cy="2023203"/>
          </a:xfrm>
        </p:spPr>
        <p:txBody>
          <a:bodyPr anchor="b"/>
          <a:lstStyle>
            <a:lvl1pPr algn="l">
              <a:defRPr sz="5000" b="1"/>
            </a:lvl1pPr>
          </a:lstStyle>
          <a:p>
            <a:r>
              <a:rPr lang="it-IT"/>
              <a:t>Fare clic per modificare lo stile del titolo</a:t>
            </a:r>
          </a:p>
        </p:txBody>
      </p:sp>
      <p:sp>
        <p:nvSpPr>
          <p:cNvPr id="3" name="Segnaposto immagine 2"/>
          <p:cNvSpPr>
            <a:spLocks noGrp="1"/>
          </p:cNvSpPr>
          <p:nvPr>
            <p:ph type="pic" idx="1"/>
          </p:nvPr>
        </p:nvSpPr>
        <p:spPr>
          <a:xfrm>
            <a:off x="3387299" y="2187550"/>
            <a:ext cx="10368915" cy="14689455"/>
          </a:xfrm>
        </p:spPr>
        <p:txBody>
          <a:bodyPr/>
          <a:lstStyle>
            <a:lvl1pPr marL="0" indent="0">
              <a:buNone/>
              <a:defRPr sz="8000"/>
            </a:lvl1pPr>
            <a:lvl2pPr marL="1138970" indent="0">
              <a:buNone/>
              <a:defRPr sz="6900"/>
            </a:lvl2pPr>
            <a:lvl3pPr marL="2277940" indent="0">
              <a:buNone/>
              <a:defRPr sz="5900"/>
            </a:lvl3pPr>
            <a:lvl4pPr marL="3416909" indent="0">
              <a:buNone/>
              <a:defRPr sz="5000"/>
            </a:lvl4pPr>
            <a:lvl5pPr marL="4555879" indent="0">
              <a:buNone/>
              <a:defRPr sz="5000"/>
            </a:lvl5pPr>
            <a:lvl6pPr marL="5694849" indent="0">
              <a:buNone/>
              <a:defRPr sz="5000"/>
            </a:lvl6pPr>
            <a:lvl7pPr marL="6833819" indent="0">
              <a:buNone/>
              <a:defRPr sz="5000"/>
            </a:lvl7pPr>
            <a:lvl8pPr marL="7972791" indent="0">
              <a:buNone/>
              <a:defRPr sz="5000"/>
            </a:lvl8pPr>
            <a:lvl9pPr marL="9111761" indent="0">
              <a:buNone/>
              <a:defRPr sz="5000"/>
            </a:lvl9pPr>
          </a:lstStyle>
          <a:p>
            <a:endParaRPr lang="it-IT" dirty="0"/>
          </a:p>
        </p:txBody>
      </p:sp>
      <p:sp>
        <p:nvSpPr>
          <p:cNvPr id="4" name="Segnaposto testo 3"/>
          <p:cNvSpPr>
            <a:spLocks noGrp="1"/>
          </p:cNvSpPr>
          <p:nvPr>
            <p:ph type="body" sz="half" idx="2"/>
          </p:nvPr>
        </p:nvSpPr>
        <p:spPr>
          <a:xfrm>
            <a:off x="3387299" y="19160903"/>
            <a:ext cx="10368915" cy="2873282"/>
          </a:xfrm>
        </p:spPr>
        <p:txBody>
          <a:bodyPr/>
          <a:lstStyle>
            <a:lvl1pPr marL="0" indent="0">
              <a:buNone/>
              <a:defRPr sz="3400"/>
            </a:lvl1pPr>
            <a:lvl2pPr marL="1138970" indent="0">
              <a:buNone/>
              <a:defRPr sz="3000"/>
            </a:lvl2pPr>
            <a:lvl3pPr marL="2277940" indent="0">
              <a:buNone/>
              <a:defRPr sz="2500"/>
            </a:lvl3pPr>
            <a:lvl4pPr marL="3416909" indent="0">
              <a:buNone/>
              <a:defRPr sz="2300"/>
            </a:lvl4pPr>
            <a:lvl5pPr marL="4555879" indent="0">
              <a:buNone/>
              <a:defRPr sz="2300"/>
            </a:lvl5pPr>
            <a:lvl6pPr marL="5694849" indent="0">
              <a:buNone/>
              <a:defRPr sz="2300"/>
            </a:lvl6pPr>
            <a:lvl7pPr marL="6833819" indent="0">
              <a:buNone/>
              <a:defRPr sz="2300"/>
            </a:lvl7pPr>
            <a:lvl8pPr marL="7972791" indent="0">
              <a:buNone/>
              <a:defRPr sz="2300"/>
            </a:lvl8pPr>
            <a:lvl9pPr marL="9111761" indent="0">
              <a:buNone/>
              <a:defRPr sz="23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2E4C832-6017-4C69-AFB1-C77EA0B480D4}" type="datetimeFigureOut">
              <a:rPr lang="it-IT" smtClean="0"/>
              <a:pPr/>
              <a:t>10/12/2025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FA23CEC-183F-4D13-A3B0-CC12173151A8}" type="slidenum">
              <a:rPr lang="it-IT" smtClean="0"/>
              <a:pPr/>
              <a:t>‹N›</a:t>
            </a:fld>
            <a:endParaRPr lang="it-IT" dirty="0"/>
          </a:p>
        </p:txBody>
      </p:sp>
    </p:spTree>
    <p:extLst>
      <p:ext uri="{BB962C8B-B14F-4D97-AF65-F5344CB8AC3E}">
        <p14:creationId xmlns:p14="http://schemas.microsoft.com/office/powerpoint/2010/main" val="55552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64077" y="980434"/>
            <a:ext cx="15553373" cy="4080403"/>
          </a:xfrm>
          <a:prstGeom prst="rect">
            <a:avLst/>
          </a:prstGeom>
        </p:spPr>
        <p:txBody>
          <a:bodyPr vert="horz" lIns="227794" tIns="113898" rIns="227794" bIns="113898" rtlCol="0" anchor="ctr">
            <a:normAutofit/>
          </a:bodyPr>
          <a:lstStyle/>
          <a:p>
            <a:r>
              <a:rPr lang="it-IT"/>
              <a:t>Fare clic per modificare lo stile del titolo</a:t>
            </a:r>
          </a:p>
        </p:txBody>
      </p:sp>
      <p:sp>
        <p:nvSpPr>
          <p:cNvPr id="3" name="Segnaposto testo 2"/>
          <p:cNvSpPr>
            <a:spLocks noGrp="1"/>
          </p:cNvSpPr>
          <p:nvPr>
            <p:ph type="body" idx="1"/>
          </p:nvPr>
        </p:nvSpPr>
        <p:spPr>
          <a:xfrm>
            <a:off x="864077" y="5712571"/>
            <a:ext cx="15553373" cy="16157269"/>
          </a:xfrm>
          <a:prstGeom prst="rect">
            <a:avLst/>
          </a:prstGeom>
        </p:spPr>
        <p:txBody>
          <a:bodyPr vert="horz" lIns="227794" tIns="113898" rIns="227794" bIns="113898"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64077" y="22691584"/>
            <a:ext cx="4032357" cy="1303461"/>
          </a:xfrm>
          <a:prstGeom prst="rect">
            <a:avLst/>
          </a:prstGeom>
        </p:spPr>
        <p:txBody>
          <a:bodyPr vert="horz" lIns="227794" tIns="113898" rIns="227794" bIns="113898" rtlCol="0" anchor="ctr"/>
          <a:lstStyle>
            <a:lvl1pPr algn="l">
              <a:defRPr sz="3000">
                <a:solidFill>
                  <a:schemeClr val="tx1">
                    <a:tint val="75000"/>
                  </a:schemeClr>
                </a:solidFill>
              </a:defRPr>
            </a:lvl1pPr>
          </a:lstStyle>
          <a:p>
            <a:fld id="{92E4C832-6017-4C69-AFB1-C77EA0B480D4}" type="datetimeFigureOut">
              <a:rPr lang="it-IT" smtClean="0"/>
              <a:pPr/>
              <a:t>10/12/2025</a:t>
            </a:fld>
            <a:endParaRPr lang="it-IT" dirty="0"/>
          </a:p>
        </p:txBody>
      </p:sp>
      <p:sp>
        <p:nvSpPr>
          <p:cNvPr id="5" name="Segnaposto piè di pagina 4"/>
          <p:cNvSpPr>
            <a:spLocks noGrp="1"/>
          </p:cNvSpPr>
          <p:nvPr>
            <p:ph type="ftr" sz="quarter" idx="3"/>
          </p:nvPr>
        </p:nvSpPr>
        <p:spPr>
          <a:xfrm>
            <a:off x="5904522" y="22691584"/>
            <a:ext cx="5472483" cy="1303461"/>
          </a:xfrm>
          <a:prstGeom prst="rect">
            <a:avLst/>
          </a:prstGeom>
        </p:spPr>
        <p:txBody>
          <a:bodyPr vert="horz" lIns="227794" tIns="113898" rIns="227794" bIns="113898" rtlCol="0" anchor="ctr"/>
          <a:lstStyle>
            <a:lvl1pPr algn="ctr">
              <a:defRPr sz="30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12385093" y="22691584"/>
            <a:ext cx="4032357" cy="1303461"/>
          </a:xfrm>
          <a:prstGeom prst="rect">
            <a:avLst/>
          </a:prstGeom>
        </p:spPr>
        <p:txBody>
          <a:bodyPr vert="horz" lIns="227794" tIns="113898" rIns="227794" bIns="113898" rtlCol="0" anchor="ctr"/>
          <a:lstStyle>
            <a:lvl1pPr algn="r">
              <a:defRPr sz="3000">
                <a:solidFill>
                  <a:schemeClr val="tx1">
                    <a:tint val="75000"/>
                  </a:schemeClr>
                </a:solidFill>
              </a:defRPr>
            </a:lvl1pPr>
          </a:lstStyle>
          <a:p>
            <a:fld id="{DFA23CEC-183F-4D13-A3B0-CC12173151A8}" type="slidenum">
              <a:rPr lang="it-IT" smtClean="0"/>
              <a:pPr/>
              <a:t>‹N›</a:t>
            </a:fld>
            <a:endParaRPr lang="it-IT" dirty="0"/>
          </a:p>
        </p:txBody>
      </p:sp>
    </p:spTree>
    <p:extLst>
      <p:ext uri="{BB962C8B-B14F-4D97-AF65-F5344CB8AC3E}">
        <p14:creationId xmlns:p14="http://schemas.microsoft.com/office/powerpoint/2010/main" val="2573153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77940" rtl="0" eaLnBrk="1" latinLnBrk="0" hangingPunct="1">
        <a:spcBef>
          <a:spcPct val="0"/>
        </a:spcBef>
        <a:buNone/>
        <a:defRPr sz="11000" kern="1200">
          <a:solidFill>
            <a:schemeClr val="tx1"/>
          </a:solidFill>
          <a:latin typeface="+mj-lt"/>
          <a:ea typeface="+mj-ea"/>
          <a:cs typeface="+mj-cs"/>
        </a:defRPr>
      </a:lvl1pPr>
    </p:titleStyle>
    <p:bodyStyle>
      <a:lvl1pPr marL="854228" indent="-854228" algn="l" defTabSz="2277940" rtl="0" eaLnBrk="1" latinLnBrk="0" hangingPunct="1">
        <a:spcBef>
          <a:spcPct val="20000"/>
        </a:spcBef>
        <a:buFont typeface="Arial" pitchFamily="34" charset="0"/>
        <a:buChar char="•"/>
        <a:defRPr sz="8000" kern="1200">
          <a:solidFill>
            <a:schemeClr val="tx1"/>
          </a:solidFill>
          <a:latin typeface="+mn-lt"/>
          <a:ea typeface="+mn-ea"/>
          <a:cs typeface="+mn-cs"/>
        </a:defRPr>
      </a:lvl1pPr>
      <a:lvl2pPr marL="1850826" indent="-711856" algn="l" defTabSz="2277940" rtl="0" eaLnBrk="1" latinLnBrk="0" hangingPunct="1">
        <a:spcBef>
          <a:spcPct val="20000"/>
        </a:spcBef>
        <a:buFont typeface="Arial" pitchFamily="34" charset="0"/>
        <a:buChar char="–"/>
        <a:defRPr sz="6900" kern="1200">
          <a:solidFill>
            <a:schemeClr val="tx1"/>
          </a:solidFill>
          <a:latin typeface="+mn-lt"/>
          <a:ea typeface="+mn-ea"/>
          <a:cs typeface="+mn-cs"/>
        </a:defRPr>
      </a:lvl2pPr>
      <a:lvl3pPr marL="2847426" indent="-569486" algn="l" defTabSz="2277940" rtl="0" eaLnBrk="1" latinLnBrk="0" hangingPunct="1">
        <a:spcBef>
          <a:spcPct val="20000"/>
        </a:spcBef>
        <a:buFont typeface="Arial" pitchFamily="34" charset="0"/>
        <a:buChar char="•"/>
        <a:defRPr sz="5900" kern="1200">
          <a:solidFill>
            <a:schemeClr val="tx1"/>
          </a:solidFill>
          <a:latin typeface="+mn-lt"/>
          <a:ea typeface="+mn-ea"/>
          <a:cs typeface="+mn-cs"/>
        </a:defRPr>
      </a:lvl3pPr>
      <a:lvl4pPr marL="3986395" indent="-569486" algn="l" defTabSz="2277940" rtl="0" eaLnBrk="1" latinLnBrk="0" hangingPunct="1">
        <a:spcBef>
          <a:spcPct val="20000"/>
        </a:spcBef>
        <a:buFont typeface="Arial" pitchFamily="34" charset="0"/>
        <a:buChar char="–"/>
        <a:defRPr sz="5000" kern="1200">
          <a:solidFill>
            <a:schemeClr val="tx1"/>
          </a:solidFill>
          <a:latin typeface="+mn-lt"/>
          <a:ea typeface="+mn-ea"/>
          <a:cs typeface="+mn-cs"/>
        </a:defRPr>
      </a:lvl4pPr>
      <a:lvl5pPr marL="5125365" indent="-569486" algn="l" defTabSz="2277940" rtl="0" eaLnBrk="1" latinLnBrk="0" hangingPunct="1">
        <a:spcBef>
          <a:spcPct val="20000"/>
        </a:spcBef>
        <a:buFont typeface="Arial" pitchFamily="34" charset="0"/>
        <a:buChar char="»"/>
        <a:defRPr sz="5000" kern="1200">
          <a:solidFill>
            <a:schemeClr val="tx1"/>
          </a:solidFill>
          <a:latin typeface="+mn-lt"/>
          <a:ea typeface="+mn-ea"/>
          <a:cs typeface="+mn-cs"/>
        </a:defRPr>
      </a:lvl5pPr>
      <a:lvl6pPr marL="6264335" indent="-569486" algn="l" defTabSz="2277940" rtl="0" eaLnBrk="1" latinLnBrk="0" hangingPunct="1">
        <a:spcBef>
          <a:spcPct val="20000"/>
        </a:spcBef>
        <a:buFont typeface="Arial" pitchFamily="34" charset="0"/>
        <a:buChar char="•"/>
        <a:defRPr sz="5000" kern="1200">
          <a:solidFill>
            <a:schemeClr val="tx1"/>
          </a:solidFill>
          <a:latin typeface="+mn-lt"/>
          <a:ea typeface="+mn-ea"/>
          <a:cs typeface="+mn-cs"/>
        </a:defRPr>
      </a:lvl6pPr>
      <a:lvl7pPr marL="7403305" indent="-569486" algn="l" defTabSz="2277940" rtl="0" eaLnBrk="1" latinLnBrk="0" hangingPunct="1">
        <a:spcBef>
          <a:spcPct val="20000"/>
        </a:spcBef>
        <a:buFont typeface="Arial" pitchFamily="34" charset="0"/>
        <a:buChar char="•"/>
        <a:defRPr sz="5000" kern="1200">
          <a:solidFill>
            <a:schemeClr val="tx1"/>
          </a:solidFill>
          <a:latin typeface="+mn-lt"/>
          <a:ea typeface="+mn-ea"/>
          <a:cs typeface="+mn-cs"/>
        </a:defRPr>
      </a:lvl7pPr>
      <a:lvl8pPr marL="8542275" indent="-569486" algn="l" defTabSz="2277940" rtl="0" eaLnBrk="1" latinLnBrk="0" hangingPunct="1">
        <a:spcBef>
          <a:spcPct val="20000"/>
        </a:spcBef>
        <a:buFont typeface="Arial" pitchFamily="34" charset="0"/>
        <a:buChar char="•"/>
        <a:defRPr sz="5000" kern="1200">
          <a:solidFill>
            <a:schemeClr val="tx1"/>
          </a:solidFill>
          <a:latin typeface="+mn-lt"/>
          <a:ea typeface="+mn-ea"/>
          <a:cs typeface="+mn-cs"/>
        </a:defRPr>
      </a:lvl8pPr>
      <a:lvl9pPr marL="9681244" indent="-569486" algn="l" defTabSz="2277940" rtl="0" eaLnBrk="1" latinLnBrk="0" hangingPunct="1">
        <a:spcBef>
          <a:spcPct val="20000"/>
        </a:spcBef>
        <a:buFont typeface="Arial" pitchFamily="34" charset="0"/>
        <a:buChar char="•"/>
        <a:defRPr sz="5000" kern="1200">
          <a:solidFill>
            <a:schemeClr val="tx1"/>
          </a:solidFill>
          <a:latin typeface="+mn-lt"/>
          <a:ea typeface="+mn-ea"/>
          <a:cs typeface="+mn-cs"/>
        </a:defRPr>
      </a:lvl9pPr>
    </p:bodyStyle>
    <p:otherStyle>
      <a:defPPr>
        <a:defRPr lang="it-IT"/>
      </a:defPPr>
      <a:lvl1pPr marL="0" algn="l" defTabSz="2277940" rtl="0" eaLnBrk="1" latinLnBrk="0" hangingPunct="1">
        <a:defRPr sz="4600" kern="1200">
          <a:solidFill>
            <a:schemeClr val="tx1"/>
          </a:solidFill>
          <a:latin typeface="+mn-lt"/>
          <a:ea typeface="+mn-ea"/>
          <a:cs typeface="+mn-cs"/>
        </a:defRPr>
      </a:lvl1pPr>
      <a:lvl2pPr marL="1138970" algn="l" defTabSz="2277940" rtl="0" eaLnBrk="1" latinLnBrk="0" hangingPunct="1">
        <a:defRPr sz="4600" kern="1200">
          <a:solidFill>
            <a:schemeClr val="tx1"/>
          </a:solidFill>
          <a:latin typeface="+mn-lt"/>
          <a:ea typeface="+mn-ea"/>
          <a:cs typeface="+mn-cs"/>
        </a:defRPr>
      </a:lvl2pPr>
      <a:lvl3pPr marL="2277940" algn="l" defTabSz="2277940" rtl="0" eaLnBrk="1" latinLnBrk="0" hangingPunct="1">
        <a:defRPr sz="4600" kern="1200">
          <a:solidFill>
            <a:schemeClr val="tx1"/>
          </a:solidFill>
          <a:latin typeface="+mn-lt"/>
          <a:ea typeface="+mn-ea"/>
          <a:cs typeface="+mn-cs"/>
        </a:defRPr>
      </a:lvl3pPr>
      <a:lvl4pPr marL="3416909" algn="l" defTabSz="2277940" rtl="0" eaLnBrk="1" latinLnBrk="0" hangingPunct="1">
        <a:defRPr sz="4600" kern="1200">
          <a:solidFill>
            <a:schemeClr val="tx1"/>
          </a:solidFill>
          <a:latin typeface="+mn-lt"/>
          <a:ea typeface="+mn-ea"/>
          <a:cs typeface="+mn-cs"/>
        </a:defRPr>
      </a:lvl4pPr>
      <a:lvl5pPr marL="4555879" algn="l" defTabSz="2277940" rtl="0" eaLnBrk="1" latinLnBrk="0" hangingPunct="1">
        <a:defRPr sz="4600" kern="1200">
          <a:solidFill>
            <a:schemeClr val="tx1"/>
          </a:solidFill>
          <a:latin typeface="+mn-lt"/>
          <a:ea typeface="+mn-ea"/>
          <a:cs typeface="+mn-cs"/>
        </a:defRPr>
      </a:lvl5pPr>
      <a:lvl6pPr marL="5694849" algn="l" defTabSz="2277940" rtl="0" eaLnBrk="1" latinLnBrk="0" hangingPunct="1">
        <a:defRPr sz="4600" kern="1200">
          <a:solidFill>
            <a:schemeClr val="tx1"/>
          </a:solidFill>
          <a:latin typeface="+mn-lt"/>
          <a:ea typeface="+mn-ea"/>
          <a:cs typeface="+mn-cs"/>
        </a:defRPr>
      </a:lvl6pPr>
      <a:lvl7pPr marL="6833819" algn="l" defTabSz="2277940" rtl="0" eaLnBrk="1" latinLnBrk="0" hangingPunct="1">
        <a:defRPr sz="4600" kern="1200">
          <a:solidFill>
            <a:schemeClr val="tx1"/>
          </a:solidFill>
          <a:latin typeface="+mn-lt"/>
          <a:ea typeface="+mn-ea"/>
          <a:cs typeface="+mn-cs"/>
        </a:defRPr>
      </a:lvl7pPr>
      <a:lvl8pPr marL="7972791" algn="l" defTabSz="2277940" rtl="0" eaLnBrk="1" latinLnBrk="0" hangingPunct="1">
        <a:defRPr sz="4600" kern="1200">
          <a:solidFill>
            <a:schemeClr val="tx1"/>
          </a:solidFill>
          <a:latin typeface="+mn-lt"/>
          <a:ea typeface="+mn-ea"/>
          <a:cs typeface="+mn-cs"/>
        </a:defRPr>
      </a:lvl8pPr>
      <a:lvl9pPr marL="9111761" algn="l" defTabSz="2277940" rtl="0" eaLnBrk="1" latinLnBrk="0" hangingPunct="1">
        <a:defRPr sz="4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FF63FC9-8798-46CD-9599-D25CD7DE1605}"/>
              </a:ext>
            </a:extLst>
          </p:cNvPr>
          <p:cNvSpPr>
            <a:spLocks noGrp="1"/>
          </p:cNvSpPr>
          <p:nvPr>
            <p:ph type="title"/>
          </p:nvPr>
        </p:nvSpPr>
        <p:spPr>
          <a:xfrm>
            <a:off x="1187450" y="1303338"/>
            <a:ext cx="14906625" cy="4732337"/>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38210B4-A2FA-4AE6-A8C6-31A356046CFF}"/>
              </a:ext>
            </a:extLst>
          </p:cNvPr>
          <p:cNvSpPr>
            <a:spLocks noGrp="1"/>
          </p:cNvSpPr>
          <p:nvPr>
            <p:ph type="body" idx="1"/>
          </p:nvPr>
        </p:nvSpPr>
        <p:spPr>
          <a:xfrm>
            <a:off x="1187450" y="6516688"/>
            <a:ext cx="14906625" cy="1553527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5CBA6F-0730-4B68-BBA4-B779E26A25DE}"/>
              </a:ext>
            </a:extLst>
          </p:cNvPr>
          <p:cNvSpPr>
            <a:spLocks noGrp="1"/>
          </p:cNvSpPr>
          <p:nvPr>
            <p:ph type="dt" sz="half" idx="2"/>
          </p:nvPr>
        </p:nvSpPr>
        <p:spPr>
          <a:xfrm>
            <a:off x="1187450" y="22691725"/>
            <a:ext cx="3889375" cy="1303338"/>
          </a:xfrm>
          <a:prstGeom prst="rect">
            <a:avLst/>
          </a:prstGeom>
        </p:spPr>
        <p:txBody>
          <a:bodyPr vert="horz" lIns="91440" tIns="45720" rIns="91440" bIns="45720" rtlCol="0" anchor="ctr"/>
          <a:lstStyle>
            <a:lvl1pPr algn="l">
              <a:defRPr sz="1200">
                <a:solidFill>
                  <a:schemeClr val="tx1">
                    <a:tint val="75000"/>
                  </a:schemeClr>
                </a:solidFill>
              </a:defRPr>
            </a:lvl1pPr>
          </a:lstStyle>
          <a:p>
            <a:fld id="{E53CDD58-2640-4BFF-A97B-057F4478C110}" type="datetimeFigureOut">
              <a:rPr lang="it-IT" smtClean="0"/>
              <a:t>10/12/2025</a:t>
            </a:fld>
            <a:endParaRPr lang="it-IT"/>
          </a:p>
        </p:txBody>
      </p:sp>
      <p:sp>
        <p:nvSpPr>
          <p:cNvPr id="5" name="Segnaposto piè di pagina 4">
            <a:extLst>
              <a:ext uri="{FF2B5EF4-FFF2-40B4-BE49-F238E27FC236}">
                <a16:creationId xmlns:a16="http://schemas.microsoft.com/office/drawing/2014/main" id="{9DDDDCF0-EC00-47AD-BC93-A379478805F5}"/>
              </a:ext>
            </a:extLst>
          </p:cNvPr>
          <p:cNvSpPr>
            <a:spLocks noGrp="1"/>
          </p:cNvSpPr>
          <p:nvPr>
            <p:ph type="ftr" sz="quarter" idx="3"/>
          </p:nvPr>
        </p:nvSpPr>
        <p:spPr>
          <a:xfrm>
            <a:off x="5724525" y="22691725"/>
            <a:ext cx="5832475" cy="1303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CF43755-8914-45D8-93EC-0F0CDF2189D8}"/>
              </a:ext>
            </a:extLst>
          </p:cNvPr>
          <p:cNvSpPr>
            <a:spLocks noGrp="1"/>
          </p:cNvSpPr>
          <p:nvPr>
            <p:ph type="sldNum" sz="quarter" idx="4"/>
          </p:nvPr>
        </p:nvSpPr>
        <p:spPr>
          <a:xfrm>
            <a:off x="12204700" y="22691725"/>
            <a:ext cx="3889375" cy="1303338"/>
          </a:xfrm>
          <a:prstGeom prst="rect">
            <a:avLst/>
          </a:prstGeom>
        </p:spPr>
        <p:txBody>
          <a:bodyPr vert="horz" lIns="91440" tIns="45720" rIns="91440" bIns="45720" rtlCol="0" anchor="ctr"/>
          <a:lstStyle>
            <a:lvl1pPr algn="r">
              <a:defRPr sz="1200">
                <a:solidFill>
                  <a:schemeClr val="tx1">
                    <a:tint val="75000"/>
                  </a:schemeClr>
                </a:solidFill>
              </a:defRPr>
            </a:lvl1pPr>
          </a:lstStyle>
          <a:p>
            <a:fld id="{312DE4C7-E119-47DD-A772-D64CFF95B393}" type="slidenum">
              <a:rPr lang="it-IT" smtClean="0"/>
              <a:t>‹N›</a:t>
            </a:fld>
            <a:endParaRPr lang="it-IT"/>
          </a:p>
        </p:txBody>
      </p:sp>
    </p:spTree>
    <p:extLst>
      <p:ext uri="{BB962C8B-B14F-4D97-AF65-F5344CB8AC3E}">
        <p14:creationId xmlns:p14="http://schemas.microsoft.com/office/powerpoint/2010/main" val="7986542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63600" y="981075"/>
            <a:ext cx="15554325" cy="4079875"/>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63600" y="5711825"/>
            <a:ext cx="15554325" cy="16157575"/>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63600" y="22691725"/>
            <a:ext cx="4032250" cy="1303338"/>
          </a:xfrm>
          <a:prstGeom prst="rect">
            <a:avLst/>
          </a:prstGeom>
        </p:spPr>
        <p:txBody>
          <a:bodyPr vert="horz" lIns="91440" tIns="45720" rIns="91440" bIns="45720" rtlCol="0" anchor="ctr"/>
          <a:lstStyle>
            <a:lvl1pPr algn="l">
              <a:defRPr sz="1200">
                <a:solidFill>
                  <a:schemeClr val="tx1">
                    <a:tint val="75000"/>
                  </a:schemeClr>
                </a:solidFill>
              </a:defRPr>
            </a:lvl1pPr>
          </a:lstStyle>
          <a:p>
            <a:fld id="{BDF989FF-3C40-4F37-9146-A1ED2E5E7CBC}" type="datetimeFigureOut">
              <a:rPr lang="it-IT" smtClean="0"/>
              <a:pPr/>
              <a:t>10/12/2025</a:t>
            </a:fld>
            <a:endParaRPr lang="it-IT" dirty="0"/>
          </a:p>
        </p:txBody>
      </p:sp>
      <p:sp>
        <p:nvSpPr>
          <p:cNvPr id="5" name="Segnaposto piè di pagina 4"/>
          <p:cNvSpPr>
            <a:spLocks noGrp="1"/>
          </p:cNvSpPr>
          <p:nvPr>
            <p:ph type="ftr" sz="quarter" idx="3"/>
          </p:nvPr>
        </p:nvSpPr>
        <p:spPr>
          <a:xfrm>
            <a:off x="5903913" y="22691725"/>
            <a:ext cx="5473700" cy="1303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12385675" y="22691725"/>
            <a:ext cx="4032250" cy="1303338"/>
          </a:xfrm>
          <a:prstGeom prst="rect">
            <a:avLst/>
          </a:prstGeom>
        </p:spPr>
        <p:txBody>
          <a:bodyPr vert="horz" lIns="91440" tIns="45720" rIns="91440" bIns="45720" rtlCol="0" anchor="ctr"/>
          <a:lstStyle>
            <a:lvl1pPr algn="r">
              <a:defRPr sz="1200">
                <a:solidFill>
                  <a:schemeClr val="tx1">
                    <a:tint val="75000"/>
                  </a:schemeClr>
                </a:solidFill>
              </a:defRPr>
            </a:lvl1pPr>
          </a:lstStyle>
          <a:p>
            <a:fld id="{625A4D14-34A7-4A4B-B2A6-D9471CF9948F}" type="slidenum">
              <a:rPr lang="it-IT" smtClean="0"/>
              <a:pPr/>
              <a:t>‹N›</a:t>
            </a:fld>
            <a:endParaRPr lang="it-IT" dirty="0"/>
          </a:p>
        </p:txBody>
      </p:sp>
    </p:spTree>
    <p:extLst>
      <p:ext uri="{BB962C8B-B14F-4D97-AF65-F5344CB8AC3E}">
        <p14:creationId xmlns:p14="http://schemas.microsoft.com/office/powerpoint/2010/main" val="1277517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1" y="63815"/>
            <a:ext cx="422542" cy="9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9196" tIns="104598" rIns="209196" bIns="104598" numCol="1" anchor="ctr" anchorCtr="0" compatLnSpc="1">
            <a:prstTxWarp prst="textNoShape">
              <a:avLst/>
            </a:prstTxWarp>
            <a:spAutoFit/>
          </a:bodyPr>
          <a:lstStyle/>
          <a:p>
            <a:endParaRPr lang="it-IT" dirty="0"/>
          </a:p>
        </p:txBody>
      </p:sp>
      <p:sp>
        <p:nvSpPr>
          <p:cNvPr id="10" name="Rectangle 4"/>
          <p:cNvSpPr>
            <a:spLocks noChangeArrowheads="1"/>
          </p:cNvSpPr>
          <p:nvPr/>
        </p:nvSpPr>
        <p:spPr bwMode="auto">
          <a:xfrm>
            <a:off x="4868564" y="1661982"/>
            <a:ext cx="11035850" cy="6421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9196" tIns="104598" rIns="209196" bIns="104598" numCol="1" anchor="ctr" anchorCtr="0" compatLnSpc="1">
            <a:prstTxWarp prst="textNoShape">
              <a:avLst/>
            </a:prstTxWarp>
            <a:spAutoFit/>
          </a:bodyPr>
          <a:lstStyle/>
          <a:p>
            <a:pPr defTabSz="2091964" fontAlgn="base">
              <a:spcBef>
                <a:spcPct val="0"/>
              </a:spcBef>
              <a:spcAft>
                <a:spcPct val="0"/>
              </a:spcAft>
            </a:pPr>
            <a:r>
              <a:rPr lang="it-IT" sz="2800" b="1" dirty="0">
                <a:solidFill>
                  <a:srgbClr val="2E8E4C"/>
                </a:solidFill>
                <a:latin typeface="Century Gothic" pitchFamily="34" charset="0"/>
                <a:ea typeface="Arial" pitchFamily="34" charset="0"/>
                <a:cs typeface="Times New Roman" pitchFamily="18" charset="0"/>
              </a:rPr>
              <a:t>TARIFFARIO REGIONE LOMBARDIA - L.R. 14 LUGLIO 2003,  n. 10</a:t>
            </a:r>
            <a:endParaRPr lang="it-IT" sz="1100" dirty="0">
              <a:latin typeface="Arial" pitchFamily="34" charset="0"/>
              <a:cs typeface="Arial" pitchFamily="34" charset="0"/>
            </a:endParaRPr>
          </a:p>
        </p:txBody>
      </p:sp>
      <p:sp>
        <p:nvSpPr>
          <p:cNvPr id="6" name="Casella di testo 2"/>
          <p:cNvSpPr txBox="1">
            <a:spLocks noChangeArrowheads="1"/>
          </p:cNvSpPr>
          <p:nvPr/>
        </p:nvSpPr>
        <p:spPr bwMode="auto">
          <a:xfrm>
            <a:off x="6624538" y="4589478"/>
            <a:ext cx="5109883" cy="5033498"/>
          </a:xfrm>
          <a:prstGeom prst="rect">
            <a:avLst/>
          </a:prstGeom>
          <a:noFill/>
          <a:ln w="9525">
            <a:solidFill>
              <a:srgbClr val="2E8E4C"/>
            </a:solidFill>
            <a:miter lim="800000"/>
            <a:headEnd/>
            <a:tailEnd/>
          </a:ln>
        </p:spPr>
        <p:txBody>
          <a:bodyPr rot="0" vert="horz" wrap="square" lIns="209196" tIns="104598" rIns="209196" bIns="72000" anchor="t" anchorCtr="0">
            <a:spAutoFit/>
          </a:bodyPr>
          <a:lstStyle/>
          <a:p>
            <a:pPr algn="just">
              <a:lnSpc>
                <a:spcPct val="115000"/>
              </a:lnSpc>
            </a:pPr>
            <a:r>
              <a:rPr lang="it-IT" sz="1100" b="1" dirty="0">
                <a:solidFill>
                  <a:srgbClr val="339933"/>
                </a:solidFill>
                <a:latin typeface="Century Gothic"/>
                <a:ea typeface="Calibri"/>
                <a:cs typeface="HelveticaNeue-Bold"/>
              </a:rPr>
              <a:t>SCADENZE E TERMINI DI PAGAMENTO</a:t>
            </a:r>
            <a:endParaRPr lang="it-IT" sz="1200" dirty="0">
              <a:latin typeface="Calibri"/>
              <a:ea typeface="Calibri"/>
              <a:cs typeface="Times New Roman"/>
            </a:endParaRPr>
          </a:p>
          <a:p>
            <a:pPr algn="just">
              <a:lnSpc>
                <a:spcPct val="115000"/>
              </a:lnSpc>
            </a:pPr>
            <a:endParaRPr lang="it-IT" sz="200" dirty="0">
              <a:latin typeface="Century Gothic" pitchFamily="34" charset="0"/>
              <a:ea typeface="Calibri"/>
              <a:cs typeface="Calibri" pitchFamily="34" charset="0"/>
            </a:endParaRPr>
          </a:p>
          <a:p>
            <a:pPr algn="just">
              <a:lnSpc>
                <a:spcPct val="115000"/>
              </a:lnSpc>
            </a:pPr>
            <a:r>
              <a:rPr lang="it-IT" sz="1000" dirty="0">
                <a:latin typeface="Century Gothic"/>
                <a:ea typeface="Calibri"/>
                <a:cs typeface="Times New Roman"/>
              </a:rPr>
              <a:t>1. Per i veicoli interessati da variazioni tecniche o d’uso e per i veicoli provenienti da altre regioni, il pagamento della tassa automobilistica deve essere effettuato entro il mese successivo alla scadenza del versamento in corso di validità con decorrenza dallo stesso mese e scadenza nel mese precedente quello dell’immatricolazione. I pagamenti successivi devono essere effettuati nel mese di immatricolazione con validità 12 mesi.</a:t>
            </a:r>
            <a:endParaRPr lang="it-IT" sz="1200" dirty="0">
              <a:latin typeface="Calibri"/>
              <a:ea typeface="Calibri"/>
              <a:cs typeface="Times New Roman"/>
            </a:endParaRPr>
          </a:p>
          <a:p>
            <a:pPr algn="just">
              <a:lnSpc>
                <a:spcPct val="115000"/>
              </a:lnSpc>
            </a:pPr>
            <a:r>
              <a:rPr lang="it-IT" sz="1000" dirty="0">
                <a:latin typeface="Century Gothic"/>
                <a:ea typeface="Calibri"/>
                <a:cs typeface="Times New Roman"/>
              </a:rPr>
              <a:t>2. La tassa automobilistica può essere corrisposta quadrimestralmente, con decorrenza dal mese di immatricolazione, solo</a:t>
            </a:r>
            <a:r>
              <a:rPr lang="it-IT" sz="1000" b="1" dirty="0">
                <a:latin typeface="Century Gothic"/>
                <a:ea typeface="Calibri"/>
                <a:cs typeface="Times New Roman"/>
              </a:rPr>
              <a:t> </a:t>
            </a:r>
            <a:r>
              <a:rPr lang="it-IT" sz="1000" dirty="0">
                <a:latin typeface="Century Gothic"/>
                <a:ea typeface="Calibri"/>
                <a:cs typeface="Times New Roman"/>
              </a:rPr>
              <a:t>per le seguenti tipologie di veicoli: veicoli adibiti ad uso di noleggio senza conducente, autocarri con massa pari o superiore a 12 tonnellate, autocarri e trattori stradali assoggettati al pagamento contestuale della tassa aggiuntiva per la massa rimorchiabile.</a:t>
            </a:r>
          </a:p>
          <a:p>
            <a:pPr algn="just">
              <a:lnSpc>
                <a:spcPct val="115000"/>
              </a:lnSpc>
            </a:pPr>
            <a:r>
              <a:rPr lang="it-IT" sz="1000" dirty="0">
                <a:latin typeface="Century Gothic"/>
                <a:ea typeface="Calibri"/>
                <a:cs typeface="Times New Roman"/>
              </a:rPr>
              <a:t>3. Per i veicoli che, a decorrere dal 01/01/2004, sono interessati da: prima iscrizione, rientro da esenzione o sospensione, rientro in possesso, il pagamento deve essere effettuato entro il mese successivo a quello in cui è avvenuta l’immatricolazione o si è verificato l’evento interruttivo dell’esenzione, con decorrenza dal mese dell’evento e scadenza nel mese precedente quello di immatricolazione. I pagamenti successivi dovranno essere effettuati nel mese di immatricolazione con validità di 12 mesi.</a:t>
            </a:r>
            <a:endParaRPr lang="it-IT" sz="1200" dirty="0">
              <a:latin typeface="Calibri"/>
              <a:ea typeface="Calibri"/>
              <a:cs typeface="Times New Roman"/>
            </a:endParaRPr>
          </a:p>
          <a:p>
            <a:pPr algn="just">
              <a:lnSpc>
                <a:spcPct val="115000"/>
              </a:lnSpc>
            </a:pPr>
            <a:endParaRPr lang="it-IT" sz="1000" dirty="0">
              <a:solidFill>
                <a:srgbClr val="1A171B"/>
              </a:solidFill>
              <a:latin typeface="Century Gothic"/>
              <a:ea typeface="Calibri"/>
              <a:cs typeface="Times New Roman"/>
            </a:endParaRPr>
          </a:p>
          <a:p>
            <a:pPr algn="just">
              <a:lnSpc>
                <a:spcPct val="115000"/>
              </a:lnSpc>
            </a:pPr>
            <a:endParaRPr lang="it-IT" sz="200" dirty="0">
              <a:solidFill>
                <a:srgbClr val="1A171B"/>
              </a:solidFill>
              <a:latin typeface="Century Gothic"/>
              <a:ea typeface="Calibri"/>
              <a:cs typeface="Times New Roman"/>
            </a:endParaRPr>
          </a:p>
          <a:p>
            <a:pPr algn="just">
              <a:lnSpc>
                <a:spcPct val="115000"/>
              </a:lnSpc>
            </a:pPr>
            <a:r>
              <a:rPr lang="it-IT" sz="1000" dirty="0">
                <a:solidFill>
                  <a:srgbClr val="1A171B"/>
                </a:solidFill>
                <a:latin typeface="Century Gothic"/>
                <a:ea typeface="Calibri"/>
                <a:cs typeface="Times New Roman"/>
              </a:rPr>
              <a:t>Il pagamento della </a:t>
            </a:r>
            <a:r>
              <a:rPr lang="it-IT" sz="1000" b="1" dirty="0">
                <a:solidFill>
                  <a:srgbClr val="1A171B"/>
                </a:solidFill>
                <a:latin typeface="Century Gothic"/>
                <a:ea typeface="Calibri"/>
                <a:cs typeface="Times New Roman"/>
              </a:rPr>
              <a:t>tassa di circolazione </a:t>
            </a:r>
            <a:r>
              <a:rPr lang="it-IT" sz="1000" dirty="0">
                <a:solidFill>
                  <a:srgbClr val="1A171B"/>
                </a:solidFill>
                <a:latin typeface="Century Gothic"/>
                <a:ea typeface="Calibri"/>
                <a:cs typeface="Times New Roman"/>
              </a:rPr>
              <a:t>deve </a:t>
            </a:r>
            <a:r>
              <a:rPr lang="it-IT" sz="1000" dirty="0">
                <a:latin typeface="Century Gothic"/>
                <a:ea typeface="Calibri"/>
                <a:cs typeface="Times New Roman"/>
              </a:rPr>
              <a:t>essere effettuato prima dell’immissione del veicolo sulla pubblica strada con validità per l’anno solare di utilizzo (scadenza fissa dicembre).</a:t>
            </a:r>
            <a:endParaRPr lang="it-IT" sz="1200" dirty="0">
              <a:latin typeface="Calibri"/>
              <a:ea typeface="Calibri"/>
              <a:cs typeface="Times New Roman"/>
            </a:endParaRPr>
          </a:p>
          <a:p>
            <a:pPr algn="just">
              <a:lnSpc>
                <a:spcPct val="115000"/>
              </a:lnSpc>
            </a:pPr>
            <a:r>
              <a:rPr lang="it-IT" sz="1000" dirty="0">
                <a:latin typeface="Century Gothic"/>
                <a:ea typeface="Calibri"/>
                <a:cs typeface="Times New Roman"/>
              </a:rPr>
              <a:t>Se l’ultimo giorno utile per il pagamento cade di saba</a:t>
            </a:r>
            <a:r>
              <a:rPr lang="it-IT" sz="1000" dirty="0">
                <a:solidFill>
                  <a:srgbClr val="1A171B"/>
                </a:solidFill>
                <a:latin typeface="Century Gothic"/>
                <a:ea typeface="Calibri"/>
                <a:cs typeface="Times New Roman"/>
              </a:rPr>
              <a:t>to, domenica o giorno festivo, il termine è prorogato automaticamente al primo giorno lavorativo successivo.</a:t>
            </a:r>
            <a:endParaRPr lang="it-IT" sz="1200" dirty="0">
              <a:latin typeface="Calibri"/>
              <a:ea typeface="Calibri"/>
              <a:cs typeface="Times New Roman"/>
            </a:endParaRPr>
          </a:p>
        </p:txBody>
      </p:sp>
      <p:sp>
        <p:nvSpPr>
          <p:cNvPr id="7" name="Casella di testo 2"/>
          <p:cNvSpPr txBox="1">
            <a:spLocks noChangeArrowheads="1"/>
          </p:cNvSpPr>
          <p:nvPr/>
        </p:nvSpPr>
        <p:spPr bwMode="auto">
          <a:xfrm>
            <a:off x="11816941" y="4589477"/>
            <a:ext cx="5233645" cy="5419487"/>
          </a:xfrm>
          <a:prstGeom prst="rect">
            <a:avLst/>
          </a:prstGeom>
          <a:noFill/>
          <a:ln w="9525">
            <a:solidFill>
              <a:srgbClr val="2E8E4C"/>
            </a:solidFill>
            <a:miter lim="800000"/>
            <a:headEnd/>
            <a:tailEnd/>
          </a:ln>
        </p:spPr>
        <p:txBody>
          <a:bodyPr rot="0" vert="horz" wrap="square" lIns="209196" tIns="104598" rIns="209196" bIns="104598" anchor="t" anchorCtr="0">
            <a:noAutofit/>
          </a:bodyPr>
          <a:lstStyle/>
          <a:p>
            <a:pPr algn="just">
              <a:lnSpc>
                <a:spcPct val="115000"/>
              </a:lnSpc>
            </a:pPr>
            <a:r>
              <a:rPr lang="it-IT" sz="1100" b="1" dirty="0">
                <a:solidFill>
                  <a:srgbClr val="339933"/>
                </a:solidFill>
                <a:latin typeface="Century Gothic"/>
                <a:ea typeface="Calibri"/>
                <a:cs typeface="HelveticaNeue-Bold"/>
              </a:rPr>
              <a:t>PAGAMENTI INFERIORI ALL’ANNUALITÀ</a:t>
            </a:r>
            <a:endParaRPr lang="it-IT" sz="1200" dirty="0">
              <a:latin typeface="Calibri"/>
              <a:ea typeface="Calibri"/>
              <a:cs typeface="Times New Roman"/>
            </a:endParaRPr>
          </a:p>
          <a:p>
            <a:pPr algn="just">
              <a:lnSpc>
                <a:spcPct val="115000"/>
              </a:lnSpc>
            </a:pPr>
            <a:endParaRPr lang="it-IT" sz="200" dirty="0">
              <a:latin typeface="Calibri"/>
              <a:ea typeface="Calibri"/>
              <a:cs typeface="Times New Roman"/>
            </a:endParaRPr>
          </a:p>
          <a:p>
            <a:pPr algn="just">
              <a:lnSpc>
                <a:spcPct val="115000"/>
              </a:lnSpc>
            </a:pPr>
            <a:r>
              <a:rPr lang="it-IT" sz="1000" dirty="0">
                <a:solidFill>
                  <a:srgbClr val="1A171B"/>
                </a:solidFill>
                <a:latin typeface="Century Gothic"/>
                <a:ea typeface="Calibri"/>
                <a:cs typeface="HelveticaNeue-LightCond"/>
              </a:rPr>
              <a:t>Per i pagamenti inferiori all’annualità, il calcolo si effettua rapportando l’importo annuale ai mesi di effettivo pagamento, senza alcuna maggiorazione. </a:t>
            </a:r>
            <a:endParaRPr lang="it-IT" sz="1200" dirty="0">
              <a:latin typeface="Calibri"/>
              <a:ea typeface="Calibri"/>
              <a:cs typeface="Times New Roman"/>
            </a:endParaRPr>
          </a:p>
          <a:p>
            <a:pPr algn="just">
              <a:lnSpc>
                <a:spcPct val="115000"/>
              </a:lnSpc>
            </a:pPr>
            <a:r>
              <a:rPr lang="it-IT" sz="1100" b="1" dirty="0">
                <a:solidFill>
                  <a:srgbClr val="339933"/>
                </a:solidFill>
                <a:latin typeface="Century Gothic"/>
                <a:ea typeface="Calibri"/>
                <a:cs typeface="HelveticaNeue-Bold"/>
              </a:rPr>
              <a:t>VEICOLI ULTRATRENTENNALI</a:t>
            </a:r>
          </a:p>
          <a:p>
            <a:pPr algn="just">
              <a:lnSpc>
                <a:spcPct val="115000"/>
              </a:lnSpc>
            </a:pPr>
            <a:endParaRPr lang="it-IT" sz="200" dirty="0">
              <a:latin typeface="Calibri"/>
              <a:ea typeface="Calibri"/>
              <a:cs typeface="Times New Roman"/>
            </a:endParaRPr>
          </a:p>
          <a:p>
            <a:pPr algn="just">
              <a:lnSpc>
                <a:spcPct val="115000"/>
              </a:lnSpc>
            </a:pPr>
            <a:r>
              <a:rPr lang="it-IT" sz="1000" dirty="0">
                <a:solidFill>
                  <a:srgbClr val="1A171B"/>
                </a:solidFill>
                <a:latin typeface="Century Gothic"/>
                <a:ea typeface="Calibri"/>
                <a:cs typeface="HelveticaNeue-LightCond"/>
              </a:rPr>
              <a:t>Gli autoveicoli ed i motoveicoli </a:t>
            </a:r>
            <a:r>
              <a:rPr lang="it-IT" sz="1000" dirty="0">
                <a:latin typeface="Century Gothic"/>
                <a:ea typeface="Calibri"/>
                <a:cs typeface="HelveticaNeue-LightCond"/>
              </a:rPr>
              <a:t>ultratrentennali,</a:t>
            </a:r>
            <a:r>
              <a:rPr lang="it-IT" sz="1000" dirty="0">
                <a:solidFill>
                  <a:srgbClr val="FF0000"/>
                </a:solidFill>
                <a:latin typeface="Century Gothic"/>
                <a:ea typeface="Calibri"/>
                <a:cs typeface="HelveticaNeue-LightCond"/>
              </a:rPr>
              <a:t> </a:t>
            </a:r>
            <a:r>
              <a:rPr lang="it-IT" sz="1000" dirty="0">
                <a:solidFill>
                  <a:srgbClr val="1A171B"/>
                </a:solidFill>
                <a:latin typeface="Century Gothic"/>
                <a:ea typeface="Calibri"/>
                <a:cs typeface="HelveticaNeue-LightCond"/>
              </a:rPr>
              <a:t>ad uso privato,</a:t>
            </a:r>
            <a:r>
              <a:rPr lang="it-IT" sz="1000" dirty="0">
                <a:latin typeface="Century Gothic"/>
                <a:ea typeface="Calibri"/>
                <a:cs typeface="HelveticaNeue-LightCond"/>
              </a:rPr>
              <a:t> ad eccezione di quelli iscritti nei Registri Storici (vedi riquadro esenzioni/riduzioni, punto 4, lettera e), </a:t>
            </a:r>
            <a:r>
              <a:rPr lang="it-IT" sz="1000" dirty="0">
                <a:solidFill>
                  <a:srgbClr val="1A171B"/>
                </a:solidFill>
                <a:latin typeface="Century Gothic"/>
                <a:ea typeface="Calibri"/>
                <a:cs typeface="HelveticaNeue-LightCond"/>
              </a:rPr>
              <a:t>sono assoggettati al pagamento della tassa di circolazione, in misura fissa, a decorrere dall’anno in cui si compie il </a:t>
            </a:r>
            <a:r>
              <a:rPr lang="it-IT" sz="1000" dirty="0">
                <a:latin typeface="Century Gothic"/>
                <a:ea typeface="Calibri"/>
                <a:cs typeface="HelveticaNeue-LightCond"/>
              </a:rPr>
              <a:t>trentesimo</a:t>
            </a:r>
            <a:r>
              <a:rPr lang="it-IT" sz="1000" dirty="0">
                <a:solidFill>
                  <a:srgbClr val="1A171B"/>
                </a:solidFill>
                <a:latin typeface="Century Gothic"/>
                <a:ea typeface="Calibri"/>
                <a:cs typeface="HelveticaNeue-LightCond"/>
              </a:rPr>
              <a:t> anno dalla loro costruzione. Salvo prova contraria, si presume che l’anno di costruzione coincida con quello della prima immatricolazione in Italia o all’estero.</a:t>
            </a:r>
            <a:endParaRPr lang="it-IT" sz="1200" dirty="0">
              <a:latin typeface="Calibri"/>
              <a:ea typeface="Calibri"/>
              <a:cs typeface="Times New Roman"/>
            </a:endParaRPr>
          </a:p>
          <a:p>
            <a:pPr algn="just">
              <a:lnSpc>
                <a:spcPct val="115000"/>
              </a:lnSpc>
            </a:pPr>
            <a:r>
              <a:rPr lang="it-IT" sz="1000" dirty="0">
                <a:solidFill>
                  <a:srgbClr val="1A171B"/>
                </a:solidFill>
                <a:latin typeface="Century Gothic"/>
                <a:ea typeface="Calibri"/>
                <a:cs typeface="HelveticaNeue-LightCond"/>
              </a:rPr>
              <a:t>L’agevolazione è concessa solo ai veicoli adibiti ad uso non professionale. </a:t>
            </a:r>
          </a:p>
          <a:p>
            <a:pPr algn="just">
              <a:lnSpc>
                <a:spcPct val="115000"/>
              </a:lnSpc>
            </a:pPr>
            <a:r>
              <a:rPr lang="it-IT" sz="1000" dirty="0">
                <a:solidFill>
                  <a:srgbClr val="1A171B"/>
                </a:solidFill>
                <a:latin typeface="Century Gothic"/>
                <a:ea typeface="Calibri"/>
                <a:cs typeface="HelveticaNeue-LightCond"/>
              </a:rPr>
              <a:t>Gli importi fissi sono pari a </a:t>
            </a:r>
            <a:r>
              <a:rPr lang="it-IT" sz="1000" dirty="0">
                <a:solidFill>
                  <a:srgbClr val="1A171B"/>
                </a:solidFill>
                <a:latin typeface="Century Gothic"/>
                <a:ea typeface="Calibri"/>
                <a:cs typeface="Times New Roman"/>
              </a:rPr>
              <a:t>€ 30,00 per gli </a:t>
            </a:r>
            <a:r>
              <a:rPr lang="it-IT" sz="1000" dirty="0">
                <a:latin typeface="Century Gothic"/>
                <a:ea typeface="Calibri"/>
                <a:cs typeface="Times New Roman"/>
              </a:rPr>
              <a:t>autoveicoli</a:t>
            </a:r>
            <a:r>
              <a:rPr lang="it-IT" sz="1000" dirty="0">
                <a:solidFill>
                  <a:srgbClr val="1A171B"/>
                </a:solidFill>
                <a:latin typeface="Century Gothic"/>
                <a:ea typeface="Calibri"/>
                <a:cs typeface="Times New Roman"/>
              </a:rPr>
              <a:t> ed € 20,00 per i </a:t>
            </a:r>
            <a:r>
              <a:rPr lang="it-IT" sz="1000" dirty="0">
                <a:latin typeface="Century Gothic"/>
                <a:ea typeface="Calibri"/>
                <a:cs typeface="Times New Roman"/>
              </a:rPr>
              <a:t>motoveicoli</a:t>
            </a:r>
            <a:r>
              <a:rPr lang="it-IT" sz="1000" dirty="0">
                <a:solidFill>
                  <a:srgbClr val="FF0000"/>
                </a:solidFill>
                <a:latin typeface="Century Gothic"/>
                <a:ea typeface="Calibri"/>
                <a:cs typeface="Times New Roman"/>
              </a:rPr>
              <a:t>.</a:t>
            </a:r>
          </a:p>
          <a:p>
            <a:pPr algn="just">
              <a:lnSpc>
                <a:spcPct val="115000"/>
              </a:lnSpc>
            </a:pPr>
            <a:r>
              <a:rPr lang="it-IT" sz="1100" b="1" dirty="0">
                <a:solidFill>
                  <a:srgbClr val="339933"/>
                </a:solidFill>
                <a:latin typeface="Century Gothic"/>
                <a:ea typeface="Calibri"/>
                <a:cs typeface="HelveticaNeue-Bold"/>
              </a:rPr>
              <a:t>SISTEMA SANZIONATORIO E RAVVEDIMENTO OPEROSO</a:t>
            </a:r>
            <a:endParaRPr lang="it-IT" sz="1200" dirty="0">
              <a:latin typeface="Calibri"/>
              <a:ea typeface="Calibri"/>
              <a:cs typeface="Times New Roman"/>
            </a:endParaRPr>
          </a:p>
          <a:p>
            <a:pPr algn="just">
              <a:lnSpc>
                <a:spcPct val="115000"/>
              </a:lnSpc>
            </a:pPr>
            <a:endParaRPr lang="it-IT" sz="200" dirty="0">
              <a:latin typeface="Calibri"/>
              <a:ea typeface="Calibri"/>
              <a:cs typeface="Times New Roman"/>
            </a:endParaRPr>
          </a:p>
          <a:p>
            <a:pPr algn="just">
              <a:lnSpc>
                <a:spcPct val="115000"/>
              </a:lnSpc>
            </a:pPr>
            <a:r>
              <a:rPr lang="it-IT" sz="1000" dirty="0">
                <a:solidFill>
                  <a:srgbClr val="1A171B"/>
                </a:solidFill>
                <a:latin typeface="Century Gothic"/>
                <a:ea typeface="Calibri"/>
                <a:cs typeface="HelveticaNeue-LightCond"/>
              </a:rPr>
              <a:t>Nell’ipotesi di ritardato, insufficiente od omesso pagamento della tassa automobilistica, la sanzione è pari al 30% della tassa non versata alla scadenza di legge. In caso di ravvedimento operoso (solo per iniziativa spontanea del contribuente) la sanzione è ridotta nel modo seguente:</a:t>
            </a:r>
            <a:endParaRPr lang="it-IT" sz="1200" dirty="0">
              <a:latin typeface="Calibri"/>
              <a:ea typeface="Calibri"/>
              <a:cs typeface="Times New Roman"/>
            </a:endParaRPr>
          </a:p>
          <a:p>
            <a:pPr marL="414035" lvl="1" indent="-217913" algn="just">
              <a:lnSpc>
                <a:spcPct val="115000"/>
              </a:lnSpc>
              <a:buFont typeface="Arial" pitchFamily="34" charset="0"/>
              <a:buChar char="•"/>
            </a:pPr>
            <a:r>
              <a:rPr lang="it-IT" sz="1000" dirty="0">
                <a:solidFill>
                  <a:srgbClr val="1A171B"/>
                </a:solidFill>
                <a:latin typeface="Century Gothic"/>
                <a:ea typeface="Calibri"/>
                <a:cs typeface="Times New Roman"/>
              </a:rPr>
              <a:t>fino al 14° giorno: 0,1% per ogni giorno di ritardo</a:t>
            </a:r>
          </a:p>
          <a:p>
            <a:pPr marL="414035" lvl="1" indent="-217913" algn="just">
              <a:lnSpc>
                <a:spcPct val="115000"/>
              </a:lnSpc>
              <a:buFont typeface="Arial" pitchFamily="34" charset="0"/>
              <a:buChar char="•"/>
            </a:pPr>
            <a:r>
              <a:rPr lang="it-IT" sz="1000" dirty="0">
                <a:solidFill>
                  <a:srgbClr val="1A171B"/>
                </a:solidFill>
                <a:latin typeface="Century Gothic"/>
                <a:ea typeface="Calibri"/>
                <a:cs typeface="Times New Roman"/>
              </a:rPr>
              <a:t>dal 15° al 30° giorno: 1,5%</a:t>
            </a:r>
          </a:p>
          <a:p>
            <a:pPr marL="414035" lvl="1" indent="-217913" algn="just">
              <a:lnSpc>
                <a:spcPct val="115000"/>
              </a:lnSpc>
              <a:buFont typeface="Arial" pitchFamily="34" charset="0"/>
              <a:buChar char="•"/>
            </a:pPr>
            <a:r>
              <a:rPr lang="it-IT" sz="1000" dirty="0">
                <a:solidFill>
                  <a:srgbClr val="1A171B"/>
                </a:solidFill>
                <a:latin typeface="Century Gothic"/>
                <a:ea typeface="Calibri"/>
                <a:cs typeface="Times New Roman"/>
              </a:rPr>
              <a:t>dal 31° giorno al 90° giorno: 1,67%</a:t>
            </a:r>
          </a:p>
          <a:p>
            <a:pPr marL="414035" lvl="1" indent="-217913" algn="just">
              <a:lnSpc>
                <a:spcPct val="115000"/>
              </a:lnSpc>
              <a:buFont typeface="Arial" pitchFamily="34" charset="0"/>
              <a:buChar char="•"/>
            </a:pPr>
            <a:r>
              <a:rPr lang="it-IT" sz="1000" dirty="0">
                <a:solidFill>
                  <a:srgbClr val="1A171B"/>
                </a:solidFill>
                <a:latin typeface="Century Gothic"/>
                <a:ea typeface="Calibri"/>
                <a:cs typeface="Times New Roman"/>
              </a:rPr>
              <a:t>dal 91° giorno e fino ad 1 anno: 3,75%</a:t>
            </a:r>
          </a:p>
          <a:p>
            <a:pPr marL="414035" lvl="1" indent="-217913" algn="just">
              <a:lnSpc>
                <a:spcPct val="115000"/>
              </a:lnSpc>
              <a:buFont typeface="Arial" pitchFamily="34" charset="0"/>
              <a:buChar char="•"/>
            </a:pPr>
            <a:r>
              <a:rPr lang="it-IT" sz="1000" dirty="0">
                <a:solidFill>
                  <a:srgbClr val="1A171B"/>
                </a:solidFill>
                <a:latin typeface="Century Gothic"/>
                <a:ea typeface="Calibri"/>
                <a:cs typeface="Times New Roman"/>
              </a:rPr>
              <a:t>da 1 anno a 2 anni: 4,29%</a:t>
            </a:r>
          </a:p>
          <a:p>
            <a:pPr marL="414035" lvl="1" indent="-217913" algn="just">
              <a:lnSpc>
                <a:spcPct val="115000"/>
              </a:lnSpc>
              <a:buFont typeface="Arial" pitchFamily="34" charset="0"/>
              <a:buChar char="•"/>
            </a:pPr>
            <a:r>
              <a:rPr lang="it-IT" sz="1000" dirty="0">
                <a:solidFill>
                  <a:srgbClr val="1A171B"/>
                </a:solidFill>
                <a:latin typeface="Century Gothic"/>
                <a:ea typeface="Calibri"/>
                <a:cs typeface="Times New Roman"/>
              </a:rPr>
              <a:t>dopo il secondo anno: 5%</a:t>
            </a:r>
          </a:p>
          <a:p>
            <a:pPr algn="just">
              <a:lnSpc>
                <a:spcPct val="115000"/>
              </a:lnSpc>
            </a:pPr>
            <a:r>
              <a:rPr lang="it-IT" sz="1000" dirty="0">
                <a:solidFill>
                  <a:srgbClr val="1A171B"/>
                </a:solidFill>
                <a:latin typeface="Century Gothic"/>
                <a:ea typeface="Calibri"/>
                <a:cs typeface="HelveticaNeue-LightCond"/>
              </a:rPr>
              <a:t>Ai fini dell’efficacia del ravvedimento operoso, il contribuente è tenuto a versare contestualmente il tributo o la differenza</a:t>
            </a:r>
            <a:r>
              <a:rPr lang="it-IT" sz="1000" dirty="0">
                <a:solidFill>
                  <a:srgbClr val="FF0000"/>
                </a:solidFill>
                <a:latin typeface="Century Gothic"/>
                <a:ea typeface="Calibri"/>
                <a:cs typeface="HelveticaNeue-LightCond"/>
              </a:rPr>
              <a:t> </a:t>
            </a:r>
            <a:r>
              <a:rPr lang="it-IT" sz="1000" dirty="0">
                <a:solidFill>
                  <a:srgbClr val="1A171B"/>
                </a:solidFill>
                <a:latin typeface="Century Gothic"/>
                <a:ea typeface="Calibri"/>
                <a:cs typeface="HelveticaNeue-LightCond"/>
              </a:rPr>
              <a:t>di tributo, qualora dovuti, la sanzione ridotta e gli interessi moratori calcolati al tasso legale in corso con maturazione giorno per giorno.</a:t>
            </a:r>
            <a:endParaRPr lang="it-IT" sz="1000" dirty="0">
              <a:latin typeface="Calibri"/>
              <a:ea typeface="Calibri"/>
              <a:cs typeface="Times New Roman"/>
            </a:endParaRPr>
          </a:p>
        </p:txBody>
      </p:sp>
      <p:sp>
        <p:nvSpPr>
          <p:cNvPr id="11" name="Casella di testo 2"/>
          <p:cNvSpPr txBox="1">
            <a:spLocks noChangeArrowheads="1"/>
          </p:cNvSpPr>
          <p:nvPr/>
        </p:nvSpPr>
        <p:spPr bwMode="auto">
          <a:xfrm>
            <a:off x="1074480" y="10544160"/>
            <a:ext cx="5478050" cy="3990379"/>
          </a:xfrm>
          <a:prstGeom prst="rect">
            <a:avLst/>
          </a:prstGeom>
          <a:solidFill>
            <a:srgbClr val="FFFFFF"/>
          </a:solidFill>
          <a:ln w="9525">
            <a:solidFill>
              <a:srgbClr val="2E8E4C"/>
            </a:solidFill>
            <a:miter lim="800000"/>
            <a:headEnd/>
            <a:tailEnd/>
          </a:ln>
        </p:spPr>
        <p:txBody>
          <a:bodyPr rot="0" vert="horz" wrap="square" lIns="209196" tIns="104598" rIns="209196" bIns="104598" anchor="t" anchorCtr="0">
            <a:noAutofit/>
          </a:bodyPr>
          <a:lstStyle/>
          <a:p>
            <a:pPr algn="just">
              <a:lnSpc>
                <a:spcPct val="115000"/>
              </a:lnSpc>
            </a:pPr>
            <a:r>
              <a:rPr lang="it-IT" sz="1000" dirty="0">
                <a:solidFill>
                  <a:srgbClr val="1A171B"/>
                </a:solidFill>
                <a:latin typeface="Century Gothic"/>
                <a:ea typeface="Calibri"/>
                <a:cs typeface="HelveticaNeue-LightCond"/>
              </a:rPr>
              <a:t>Per le categorie di veicoli indicati nelle tabelle sopra riportate la tassazione è basata sulla potenza massima del motore espressa in </a:t>
            </a:r>
            <a:r>
              <a:rPr lang="it-IT" sz="1000" dirty="0">
                <a:solidFill>
                  <a:srgbClr val="1A171B"/>
                </a:solidFill>
                <a:latin typeface="Century Gothic"/>
                <a:ea typeface="Calibri"/>
                <a:cs typeface="HelveticaNeue-BoldCond"/>
              </a:rPr>
              <a:t>KW</a:t>
            </a:r>
            <a:r>
              <a:rPr lang="it-IT" sz="1000" dirty="0">
                <a:solidFill>
                  <a:srgbClr val="1A171B"/>
                </a:solidFill>
                <a:latin typeface="Century Gothic"/>
                <a:ea typeface="Calibri"/>
                <a:cs typeface="HelveticaNeue-LightCond"/>
              </a:rPr>
              <a:t>, da individuare sulla carta di circolazione del veicolo moltiplicando detto valore, senza tenere conto degli eventuali decimali, per gli importi indicati per ciascuna categoria ricercando, altresì, nella suddetta carta di circolazione la direttiva CEE di appartenenza (Euro 0-1-2-3-4-5-6). </a:t>
            </a:r>
          </a:p>
          <a:p>
            <a:pPr algn="just">
              <a:lnSpc>
                <a:spcPct val="115000"/>
              </a:lnSpc>
            </a:pPr>
            <a:endParaRPr lang="it-IT" sz="400" dirty="0">
              <a:latin typeface="Calibri"/>
              <a:ea typeface="Calibri"/>
              <a:cs typeface="Times New Roman"/>
            </a:endParaRPr>
          </a:p>
          <a:p>
            <a:pPr algn="just">
              <a:lnSpc>
                <a:spcPct val="115000"/>
              </a:lnSpc>
            </a:pPr>
            <a:r>
              <a:rPr lang="it-IT" sz="1000" b="1" dirty="0">
                <a:solidFill>
                  <a:srgbClr val="1A171B"/>
                </a:solidFill>
                <a:latin typeface="Century Gothic"/>
                <a:ea typeface="Calibri"/>
                <a:cs typeface="HelveticaNeue-LightCond"/>
              </a:rPr>
              <a:t>ATTENZIONE</a:t>
            </a:r>
            <a:endParaRPr lang="it-IT" sz="1200" dirty="0">
              <a:latin typeface="Calibri"/>
              <a:ea typeface="Calibri"/>
              <a:cs typeface="Times New Roman"/>
            </a:endParaRPr>
          </a:p>
          <a:p>
            <a:pPr algn="just">
              <a:lnSpc>
                <a:spcPct val="115000"/>
              </a:lnSpc>
            </a:pPr>
            <a:r>
              <a:rPr lang="it-IT" sz="1000" dirty="0">
                <a:solidFill>
                  <a:srgbClr val="1A171B"/>
                </a:solidFill>
                <a:latin typeface="Century Gothic"/>
                <a:ea typeface="Calibri"/>
                <a:cs typeface="HelveticaNeue-LightCond"/>
              </a:rPr>
              <a:t>• per gli autoveicoli immatricolati o reimmatricolati come N1 con codice carrozzeria F0 con 4 o più posti e che abbiano un rapporto tra la potenza espressa in KW e la portata del veicolo espressa in tonnellate maggiore o uguale a 180</a:t>
            </a:r>
            <a:r>
              <a:rPr lang="it-IT" sz="1000" dirty="0">
                <a:solidFill>
                  <a:srgbClr val="FF0000"/>
                </a:solidFill>
                <a:latin typeface="Century Gothic"/>
                <a:ea typeface="Calibri"/>
                <a:cs typeface="HelveticaNeue-LightCond"/>
              </a:rPr>
              <a:t>,</a:t>
            </a:r>
            <a:r>
              <a:rPr lang="it-IT" sz="1000" dirty="0">
                <a:solidFill>
                  <a:srgbClr val="1A171B"/>
                </a:solidFill>
                <a:latin typeface="Century Gothic"/>
                <a:ea typeface="Calibri"/>
                <a:cs typeface="HelveticaNeue-LightCond"/>
              </a:rPr>
              <a:t> la tassa automobilistica deve essere calcolata in base alla potenza effettiva del motore espressa in KW (Art. 1, c. 240, L. 296/2006). Tale tariffa è applicata anche a tutti gli autocarri non utilizzati per attività di impresa. </a:t>
            </a:r>
            <a:endParaRPr lang="it-IT" sz="1200" dirty="0">
              <a:latin typeface="Calibri"/>
              <a:ea typeface="Calibri"/>
              <a:cs typeface="Times New Roman"/>
            </a:endParaRPr>
          </a:p>
          <a:p>
            <a:pPr algn="just">
              <a:lnSpc>
                <a:spcPct val="115000"/>
              </a:lnSpc>
            </a:pPr>
            <a:r>
              <a:rPr lang="it-IT" sz="1000" dirty="0">
                <a:solidFill>
                  <a:srgbClr val="1A171B"/>
                </a:solidFill>
                <a:latin typeface="Century Gothic"/>
                <a:ea typeface="Calibri"/>
                <a:cs typeface="HelveticaNeue-LightCond"/>
              </a:rPr>
              <a:t>• per le autovetture e gli autoveicoli ad uso promiscuo con potenza effettiva superiore a KW 185, è dovuta una addizionale erariale (“Superbollo”) nella misura di € 20 per ogni KW eccedente tale valore (Art. 15, </a:t>
            </a:r>
            <a:r>
              <a:rPr lang="it-IT" sz="1000">
                <a:solidFill>
                  <a:srgbClr val="1A171B"/>
                </a:solidFill>
                <a:latin typeface="Century Gothic"/>
                <a:ea typeface="Calibri"/>
                <a:cs typeface="HelveticaNeue-LightCond"/>
              </a:rPr>
              <a:t>D.L</a:t>
            </a:r>
            <a:r>
              <a:rPr lang="it-IT" sz="1000" dirty="0">
                <a:solidFill>
                  <a:srgbClr val="1A171B"/>
                </a:solidFill>
                <a:latin typeface="Century Gothic"/>
                <a:ea typeface="Calibri"/>
                <a:cs typeface="HelveticaNeue-LightCond"/>
              </a:rPr>
              <a:t>. 201/11 convertito in L.  214/11). L’addizionale è ridotta dopo 5, 10, 15 anni dalla data di costruzione del veicolo, rispettivamente al 60%, al 30% e al 15% e non è più dovuta decorsi 20 anni dalla stessa data</a:t>
            </a:r>
          </a:p>
          <a:p>
            <a:pPr algn="just">
              <a:lnSpc>
                <a:spcPct val="115000"/>
              </a:lnSpc>
            </a:pPr>
            <a:r>
              <a:rPr lang="it-IT" sz="1000" dirty="0">
                <a:solidFill>
                  <a:srgbClr val="1A171B"/>
                </a:solidFill>
                <a:latin typeface="Century Gothic"/>
                <a:ea typeface="Calibri"/>
                <a:cs typeface="HelveticaNeue-LightCond"/>
              </a:rPr>
              <a:t>• </a:t>
            </a:r>
            <a:r>
              <a:rPr lang="it-IT" sz="1000" b="1" dirty="0">
                <a:solidFill>
                  <a:srgbClr val="1A171B"/>
                </a:solidFill>
                <a:latin typeface="Century Gothic"/>
                <a:ea typeface="Calibri"/>
                <a:cs typeface="HelveticaNeue-LightCond"/>
              </a:rPr>
              <a:t>l’importo minimo della tassa automobilistica è di </a:t>
            </a:r>
            <a:r>
              <a:rPr lang="it-IT" sz="1000" b="1" dirty="0">
                <a:solidFill>
                  <a:srgbClr val="231F20"/>
                </a:solidFill>
                <a:latin typeface="Century Gothic"/>
              </a:rPr>
              <a:t>€ </a:t>
            </a:r>
            <a:r>
              <a:rPr lang="it-IT" sz="1000" b="1" dirty="0">
                <a:solidFill>
                  <a:srgbClr val="1A171B"/>
                </a:solidFill>
                <a:latin typeface="Century Gothic"/>
                <a:ea typeface="Calibri"/>
                <a:cs typeface="HelveticaNeue-LightCond"/>
              </a:rPr>
              <a:t>20.</a:t>
            </a:r>
            <a:r>
              <a:rPr lang="it-IT" sz="1000" dirty="0">
                <a:solidFill>
                  <a:srgbClr val="1A171B"/>
                </a:solidFill>
                <a:latin typeface="Century Gothic"/>
                <a:ea typeface="Calibri"/>
                <a:cs typeface="HelveticaNeue-LightCond"/>
              </a:rPr>
              <a:t> </a:t>
            </a:r>
            <a:r>
              <a:rPr lang="it-IT" sz="1000" b="1" dirty="0">
                <a:solidFill>
                  <a:srgbClr val="1A171B"/>
                </a:solidFill>
                <a:latin typeface="Century Gothic"/>
                <a:ea typeface="Calibri"/>
                <a:cs typeface="HelveticaNeue-LightCond"/>
              </a:rPr>
              <a:t>Le tariffe con importi inferiori sono adeguate a tale valore</a:t>
            </a:r>
            <a:endParaRPr lang="it-IT" sz="1200" b="1" dirty="0">
              <a:latin typeface="Calibri"/>
              <a:ea typeface="Calibri"/>
              <a:cs typeface="Times New Roman"/>
            </a:endParaRPr>
          </a:p>
        </p:txBody>
      </p:sp>
      <p:sp>
        <p:nvSpPr>
          <p:cNvPr id="14" name="Casella di testo 2"/>
          <p:cNvSpPr txBox="1">
            <a:spLocks noChangeArrowheads="1"/>
          </p:cNvSpPr>
          <p:nvPr/>
        </p:nvSpPr>
        <p:spPr bwMode="auto">
          <a:xfrm>
            <a:off x="6740655" y="10118905"/>
            <a:ext cx="10379277" cy="5693165"/>
          </a:xfrm>
          <a:prstGeom prst="rect">
            <a:avLst/>
          </a:prstGeom>
          <a:noFill/>
          <a:ln w="9525">
            <a:solidFill>
              <a:srgbClr val="2E8E4C"/>
            </a:solidFill>
            <a:miter lim="800000"/>
            <a:headEnd/>
            <a:tailEnd/>
          </a:ln>
        </p:spPr>
        <p:txBody>
          <a:bodyPr rot="0" vert="horz" wrap="square" lIns="209196" tIns="104598" rIns="209196" bIns="104598" anchor="t" anchorCtr="0">
            <a:noAutofit/>
          </a:bodyPr>
          <a:lstStyle/>
          <a:p>
            <a:pPr algn="just">
              <a:lnSpc>
                <a:spcPct val="115000"/>
              </a:lnSpc>
            </a:pPr>
            <a:r>
              <a:rPr lang="it-IT" sz="1100" b="1" dirty="0">
                <a:solidFill>
                  <a:srgbClr val="339933"/>
                </a:solidFill>
                <a:latin typeface="Century Gothic"/>
                <a:ea typeface="Calibri"/>
                <a:cs typeface="HelveticaNeue-LightCond"/>
              </a:rPr>
              <a:t>ESENZIONI/RIDUZIONI (altre informazioni sono reperibili sulla pagina Tributi del Portale di Regione Lombardia</a:t>
            </a:r>
            <a:r>
              <a:rPr lang="it-IT" sz="1100" b="1" dirty="0">
                <a:solidFill>
                  <a:srgbClr val="00B050"/>
                </a:solidFill>
                <a:latin typeface="Century Gothic"/>
                <a:ea typeface="Calibri"/>
                <a:cs typeface="HelveticaNeue-LightCond"/>
              </a:rPr>
              <a:t>)</a:t>
            </a:r>
            <a:endParaRPr lang="it-IT" sz="1200" dirty="0">
              <a:solidFill>
                <a:srgbClr val="00B050"/>
              </a:solidFill>
              <a:latin typeface="Calibri"/>
              <a:ea typeface="Calibri"/>
              <a:cs typeface="Times New Roman"/>
            </a:endParaRPr>
          </a:p>
          <a:p>
            <a:pPr algn="just">
              <a:lnSpc>
                <a:spcPct val="115000"/>
              </a:lnSpc>
            </a:pPr>
            <a:endParaRPr lang="it-IT" sz="300" dirty="0">
              <a:latin typeface="Century Gothic" pitchFamily="34" charset="0"/>
              <a:ea typeface="Calibri"/>
              <a:cs typeface="Times New Roman"/>
            </a:endParaRPr>
          </a:p>
          <a:p>
            <a:pPr algn="just">
              <a:lnSpc>
                <a:spcPct val="115000"/>
              </a:lnSpc>
            </a:pPr>
            <a:r>
              <a:rPr lang="it-IT" sz="900" b="1" u="sng" dirty="0">
                <a:solidFill>
                  <a:srgbClr val="1A171B"/>
                </a:solidFill>
                <a:latin typeface="Century Gothic"/>
                <a:ea typeface="Calibri"/>
                <a:cs typeface="HelveticaNeue-MediumCond"/>
              </a:rPr>
              <a:t>Esenzioni</a:t>
            </a:r>
            <a:endParaRPr lang="it-IT" sz="900" dirty="0">
              <a:latin typeface="Calibri"/>
              <a:ea typeface="Calibri"/>
              <a:cs typeface="Times New Roman"/>
            </a:endParaRPr>
          </a:p>
          <a:p>
            <a:pPr algn="just">
              <a:lnSpc>
                <a:spcPct val="115000"/>
              </a:lnSpc>
            </a:pPr>
            <a:r>
              <a:rPr lang="it-IT" sz="900" dirty="0">
                <a:solidFill>
                  <a:srgbClr val="1A171B"/>
                </a:solidFill>
                <a:latin typeface="Century Gothic"/>
                <a:ea typeface="Calibri"/>
                <a:cs typeface="HelveticaNeue-LightCond"/>
              </a:rPr>
              <a:t>1) Veicoli di proprietà o in locazione di persona disabile grave, secondo la definizione dell’art</a:t>
            </a:r>
            <a:r>
              <a:rPr lang="it-IT" sz="900" dirty="0">
                <a:solidFill>
                  <a:srgbClr val="FF0000"/>
                </a:solidFill>
                <a:latin typeface="Century Gothic"/>
                <a:ea typeface="Calibri"/>
                <a:cs typeface="HelveticaNeue-LightCond"/>
              </a:rPr>
              <a:t>.</a:t>
            </a:r>
            <a:r>
              <a:rPr lang="it-IT" sz="900" dirty="0">
                <a:solidFill>
                  <a:srgbClr val="1A171B"/>
                </a:solidFill>
                <a:latin typeface="Century Gothic"/>
                <a:ea typeface="Calibri"/>
                <a:cs typeface="HelveticaNeue-LightCond"/>
              </a:rPr>
              <a:t> 3, comma 3, della L. 104/1992, ovvero di persona cui il soggetto disabile sia fiscalmente a carico</a:t>
            </a:r>
            <a:endParaRPr lang="it-IT" sz="900" dirty="0">
              <a:latin typeface="Calibri"/>
              <a:ea typeface="Calibri"/>
              <a:cs typeface="Times New Roman"/>
            </a:endParaRPr>
          </a:p>
          <a:p>
            <a:pPr marL="177800" indent="-177800" algn="just">
              <a:lnSpc>
                <a:spcPct val="115000"/>
              </a:lnSpc>
            </a:pPr>
            <a:r>
              <a:rPr lang="it-IT" sz="900" dirty="0">
                <a:solidFill>
                  <a:srgbClr val="1A171B"/>
                </a:solidFill>
                <a:latin typeface="Century Gothic"/>
                <a:ea typeface="Calibri"/>
                <a:cs typeface="HelveticaNeue-LightCond"/>
              </a:rPr>
              <a:t>2) Veicoli di proprietà o in locazione di persona disabile a cui sia stata riconosciuta l’indennità di accompagnamento, non vedente, sordomuta assoluta o invalida pluriamputata ovvero di persona cui il disabile sia fiscalmente a carico</a:t>
            </a:r>
            <a:endParaRPr lang="it-IT" sz="900" dirty="0">
              <a:latin typeface="Calibri"/>
              <a:ea typeface="Calibri"/>
              <a:cs typeface="Times New Roman"/>
            </a:endParaRPr>
          </a:p>
          <a:p>
            <a:pPr marL="177800" indent="-177800" algn="just">
              <a:lnSpc>
                <a:spcPct val="115000"/>
              </a:lnSpc>
            </a:pPr>
            <a:r>
              <a:rPr lang="it-IT" sz="900" dirty="0">
                <a:solidFill>
                  <a:srgbClr val="1A171B"/>
                </a:solidFill>
                <a:latin typeface="Century Gothic"/>
                <a:ea typeface="Calibri"/>
                <a:cs typeface="HelveticaNeue-LightCond"/>
              </a:rPr>
              <a:t>3) Veicoli di proprietà o in locazione di persona invalida per ridotte o impedite capacità motorie, o di persona cui il disabile sia fiscalmente a carico, il cui adattamento, in funzione della disabilità, risulti dalla carta di circolazione</a:t>
            </a:r>
          </a:p>
          <a:p>
            <a:pPr marL="177800" indent="-177800" algn="just">
              <a:lnSpc>
                <a:spcPct val="115000"/>
              </a:lnSpc>
            </a:pPr>
            <a:r>
              <a:rPr lang="it-IT" sz="900" dirty="0">
                <a:latin typeface="Century Gothic"/>
                <a:ea typeface="Calibri"/>
                <a:cs typeface="HelveticaNeue-LightCond"/>
              </a:rPr>
              <a:t>4) Veicoli di proprietà di ONLUS o di ETS transitati al RUNTS ma già iscritti all’Anagrafe delle ONLUS alla data del 22 novembre 2021</a:t>
            </a:r>
          </a:p>
          <a:p>
            <a:pPr algn="just">
              <a:lnSpc>
                <a:spcPct val="115000"/>
              </a:lnSpc>
            </a:pPr>
            <a:r>
              <a:rPr lang="it-IT" sz="900" dirty="0">
                <a:latin typeface="Century Gothic"/>
                <a:ea typeface="Calibri"/>
                <a:cs typeface="HelveticaNeue-LightCond"/>
              </a:rPr>
              <a:t>5) Ai casi di esenzione previsti dall’art. 17 del D.P.R. 39/1953 e successive modifiche e integrazioni, sono aggiunti i seguenti:</a:t>
            </a:r>
            <a:endParaRPr lang="it-IT" sz="900" dirty="0">
              <a:latin typeface="Calibri"/>
              <a:ea typeface="Calibri"/>
              <a:cs typeface="Times New Roman"/>
            </a:endParaRPr>
          </a:p>
          <a:p>
            <a:pPr marL="177800" algn="just">
              <a:lnSpc>
                <a:spcPct val="115000"/>
              </a:lnSpc>
            </a:pPr>
            <a:r>
              <a:rPr lang="it-IT" sz="900" dirty="0">
                <a:latin typeface="Century Gothic"/>
                <a:ea typeface="Calibri"/>
                <a:cs typeface="HelveticaNeue-LightCond"/>
              </a:rPr>
              <a:t>a) veicoli elettrici, a idrogeno e veicoli con alimentazione esclusiva a gas;</a:t>
            </a:r>
            <a:endParaRPr lang="it-IT" sz="900" dirty="0">
              <a:latin typeface="Calibri"/>
              <a:ea typeface="Calibri"/>
              <a:cs typeface="Times New Roman"/>
            </a:endParaRPr>
          </a:p>
          <a:p>
            <a:pPr marL="177800" algn="just">
              <a:lnSpc>
                <a:spcPct val="115000"/>
              </a:lnSpc>
            </a:pPr>
            <a:r>
              <a:rPr lang="it-IT" sz="900" dirty="0">
                <a:latin typeface="Century Gothic"/>
                <a:ea typeface="Calibri"/>
                <a:cs typeface="HelveticaNeue-LightCond"/>
              </a:rPr>
              <a:t>b) autobus adibiti al servizio pubblico di linea;</a:t>
            </a:r>
            <a:endParaRPr lang="it-IT" sz="900" dirty="0">
              <a:latin typeface="Calibri"/>
              <a:ea typeface="Calibri"/>
              <a:cs typeface="Times New Roman"/>
            </a:endParaRPr>
          </a:p>
          <a:p>
            <a:pPr marL="177800" algn="just">
              <a:lnSpc>
                <a:spcPct val="115000"/>
              </a:lnSpc>
            </a:pPr>
            <a:r>
              <a:rPr lang="it-IT" sz="900" dirty="0">
                <a:latin typeface="Century Gothic"/>
                <a:ea typeface="Calibri"/>
                <a:cs typeface="HelveticaNeue-LightCond"/>
              </a:rPr>
              <a:t>c) autoveicoli che effettuano il carico, scarico e compattazione dei rifiuti solidi urbani, o che effettuano lo spurgo dei pozzi neri;</a:t>
            </a:r>
            <a:endParaRPr lang="it-IT" sz="900" dirty="0">
              <a:latin typeface="Calibri"/>
              <a:ea typeface="Calibri"/>
              <a:cs typeface="Times New Roman"/>
            </a:endParaRPr>
          </a:p>
          <a:p>
            <a:pPr marL="355600" indent="-177800" algn="just">
              <a:lnSpc>
                <a:spcPct val="115000"/>
              </a:lnSpc>
            </a:pPr>
            <a:r>
              <a:rPr lang="it-IT" sz="900" dirty="0">
                <a:latin typeface="Century Gothic"/>
                <a:ea typeface="Calibri"/>
                <a:cs typeface="HelveticaNeue-LightCond"/>
              </a:rPr>
              <a:t>d) autoambulanze adibite all’espletamento di servizi urgenti o di soccorso e veicoli ad esse assimilati adibiti al trasporto di plasma ed organi, di proprietà delle strutture del Servizio Sanitario Nazionale;</a:t>
            </a:r>
            <a:endParaRPr lang="it-IT" sz="900" dirty="0">
              <a:latin typeface="Calibri"/>
              <a:ea typeface="Calibri"/>
              <a:cs typeface="Times New Roman"/>
            </a:endParaRPr>
          </a:p>
          <a:p>
            <a:pPr marL="355600" indent="-177800" algn="just">
              <a:lnSpc>
                <a:spcPct val="115000"/>
              </a:lnSpc>
            </a:pPr>
            <a:r>
              <a:rPr lang="it-IT" sz="900" dirty="0">
                <a:latin typeface="Century Gothic"/>
                <a:ea typeface="Calibri"/>
                <a:cs typeface="HelveticaNeue-LightCond"/>
              </a:rPr>
              <a:t>e) autoveicoli e motoveicoli di interesse storico (con almeno vent’anni di anzianità) iscritti nei registri Automotoclub Storico Italiano, Storico Lancia, Italiano FIAT, Italiano Alfa Romeo, Federazione Motociclistica Italiana  (l’esenzione  è estesa anche alla tassa di circolazione) se il relativo CRS risulta annotato sulla carta di circolazione oppure (sempre con almeno vent’anni di anzianità) iscritti al Registro ACI Storico o al Registro Italiano Veicoli Storici (R.I.V.S.) previa presentazione di apposita istanza;</a:t>
            </a:r>
          </a:p>
          <a:p>
            <a:pPr marL="355600" indent="-177800" algn="just">
              <a:lnSpc>
                <a:spcPct val="115000"/>
              </a:lnSpc>
            </a:pPr>
            <a:r>
              <a:rPr lang="it-IT" sz="900" dirty="0">
                <a:latin typeface="Century Gothic"/>
              </a:rPr>
              <a:t>f)  veicoli adibiti esclusivamente alla funzione di Protezione Civile o Vigilanza Ecologica, la cui finalità risulti annotata sulla carta di circolazione, intestati ad enti pubblici territoriali. </a:t>
            </a:r>
            <a:r>
              <a:rPr lang="it-IT" sz="900" dirty="0">
                <a:latin typeface="Century Gothic"/>
                <a:ea typeface="Calibri"/>
                <a:cs typeface="HelveticaNeue-LightCond"/>
              </a:rPr>
              <a:t> </a:t>
            </a:r>
          </a:p>
          <a:p>
            <a:pPr algn="just">
              <a:lnSpc>
                <a:spcPct val="115000"/>
              </a:lnSpc>
            </a:pPr>
            <a:r>
              <a:rPr lang="it-IT" sz="900" dirty="0">
                <a:latin typeface="Century Gothic"/>
                <a:ea typeface="Calibri"/>
                <a:cs typeface="HelveticaNeue-LightCond"/>
              </a:rPr>
              <a:t>6) Per i ciclomotori e i quadricicli leggeri (minicar) non è dovuto il pagamento della tassa di circolazione</a:t>
            </a:r>
          </a:p>
          <a:p>
            <a:pPr algn="just">
              <a:lnSpc>
                <a:spcPct val="115000"/>
              </a:lnSpc>
            </a:pPr>
            <a:r>
              <a:rPr lang="it-IT" sz="900" dirty="0">
                <a:latin typeface="Century Gothic"/>
                <a:ea typeface="Calibri"/>
                <a:cs typeface="HelveticaNeue-LightCond"/>
              </a:rPr>
              <a:t>7) Per autovetture nuove e usate fino a 100 KW acquistate nell’anno 2024 EURO 6 purché immatricolate dal 1° gennaio 2021 (</a:t>
            </a:r>
            <a:r>
              <a:rPr lang="it-IT" sz="900" u="sng" dirty="0">
                <a:latin typeface="Century Gothic"/>
                <a:ea typeface="Calibri"/>
                <a:cs typeface="HelveticaNeue-LightCond"/>
              </a:rPr>
              <a:t>con esclusione delle autovetture alimentate a gasolio</a:t>
            </a:r>
            <a:r>
              <a:rPr lang="it-IT" sz="900" dirty="0">
                <a:latin typeface="Century Gothic"/>
                <a:ea typeface="Calibri"/>
                <a:cs typeface="HelveticaNeue-LightCond"/>
              </a:rPr>
              <a:t>) con contestuale demolizione, nel medesimo anno, di veicoli di categoria Euro 0-1-2-3-4, se alimentati a gasolio oppure Euro 0-1, se alimentati a benzina, purché appartenenti alla medesima persona fisica o a componenti dello stesso nucleo familiare: esenzione per tre periodi di imposta a decorrere dal 2024.</a:t>
            </a:r>
            <a:endParaRPr lang="it-IT" sz="800" dirty="0">
              <a:latin typeface="Century Gothic"/>
              <a:ea typeface="Calibri"/>
              <a:cs typeface="HelveticaNeue-LightCond"/>
            </a:endParaRPr>
          </a:p>
          <a:p>
            <a:pPr algn="just">
              <a:lnSpc>
                <a:spcPct val="115000"/>
              </a:lnSpc>
            </a:pPr>
            <a:endParaRPr lang="it-IT" sz="300" dirty="0">
              <a:solidFill>
                <a:srgbClr val="FF0000"/>
              </a:solidFill>
              <a:latin typeface="Century Gothic"/>
              <a:ea typeface="Calibri"/>
              <a:cs typeface="HelveticaNeue-LightCond"/>
            </a:endParaRPr>
          </a:p>
          <a:p>
            <a:pPr algn="just">
              <a:lnSpc>
                <a:spcPct val="115000"/>
              </a:lnSpc>
            </a:pPr>
            <a:r>
              <a:rPr lang="it-IT" sz="900" b="1" u="sng" dirty="0">
                <a:solidFill>
                  <a:srgbClr val="1A171B"/>
                </a:solidFill>
                <a:latin typeface="Century Gothic"/>
                <a:ea typeface="Calibri"/>
                <a:cs typeface="HelveticaNeue-MediumCond"/>
              </a:rPr>
              <a:t>Riduzioni</a:t>
            </a:r>
            <a:endParaRPr lang="it-IT" sz="900" dirty="0">
              <a:latin typeface="Calibri"/>
              <a:ea typeface="Calibri"/>
              <a:cs typeface="Times New Roman"/>
            </a:endParaRPr>
          </a:p>
          <a:p>
            <a:pPr algn="just">
              <a:lnSpc>
                <a:spcPct val="115000"/>
              </a:lnSpc>
            </a:pPr>
            <a:r>
              <a:rPr lang="it-IT" sz="900" dirty="0">
                <a:solidFill>
                  <a:srgbClr val="1A171B"/>
                </a:solidFill>
                <a:latin typeface="Century Gothic"/>
                <a:ea typeface="Calibri"/>
                <a:cs typeface="HelveticaNeue-LightCond"/>
              </a:rPr>
              <a:t>1) autovetture adibite al servizio pubblico da piazza, riduzione del 75%;</a:t>
            </a:r>
            <a:endParaRPr lang="it-IT" sz="900" dirty="0">
              <a:latin typeface="Calibri"/>
              <a:ea typeface="Calibri"/>
              <a:cs typeface="Times New Roman"/>
            </a:endParaRPr>
          </a:p>
          <a:p>
            <a:pPr algn="just">
              <a:lnSpc>
                <a:spcPct val="115000"/>
              </a:lnSpc>
            </a:pPr>
            <a:r>
              <a:rPr lang="it-IT" sz="900" dirty="0">
                <a:solidFill>
                  <a:srgbClr val="1A171B"/>
                </a:solidFill>
                <a:latin typeface="Century Gothic"/>
                <a:ea typeface="Calibri"/>
                <a:cs typeface="HelveticaNeue-LightCond"/>
              </a:rPr>
              <a:t>2) autoveicoli adibiti esclusivamente a scuola guida, riduzione del 40%;</a:t>
            </a:r>
            <a:endParaRPr lang="it-IT" sz="900" dirty="0">
              <a:latin typeface="Calibri"/>
              <a:ea typeface="Calibri"/>
              <a:cs typeface="Times New Roman"/>
            </a:endParaRPr>
          </a:p>
          <a:p>
            <a:pPr algn="just">
              <a:lnSpc>
                <a:spcPct val="115000"/>
              </a:lnSpc>
            </a:pPr>
            <a:r>
              <a:rPr lang="it-IT" sz="900" dirty="0">
                <a:solidFill>
                  <a:srgbClr val="1A171B"/>
                </a:solidFill>
                <a:latin typeface="Century Gothic"/>
                <a:ea typeface="Calibri"/>
                <a:cs typeface="HelveticaNeue-LightCond"/>
              </a:rPr>
              <a:t>3) autovetture da noleggio di rimessa (cioè adibite a noleggio con conducente per trasporto di persone, ai sensi dell’art. 85 del CdS), riduzione del 50%;</a:t>
            </a:r>
            <a:endParaRPr lang="it-IT" sz="900" dirty="0">
              <a:latin typeface="Calibri"/>
              <a:ea typeface="Calibri"/>
              <a:cs typeface="Times New Roman"/>
            </a:endParaRPr>
          </a:p>
          <a:p>
            <a:pPr algn="just">
              <a:lnSpc>
                <a:spcPct val="115000"/>
              </a:lnSpc>
            </a:pPr>
            <a:r>
              <a:rPr lang="it-IT" sz="900" dirty="0">
                <a:solidFill>
                  <a:srgbClr val="1A171B"/>
                </a:solidFill>
                <a:latin typeface="Century Gothic"/>
                <a:ea typeface="Calibri"/>
                <a:cs typeface="HelveticaNeue-LightCond"/>
              </a:rPr>
              <a:t>4) autobus adibiti al servizio di noleggio con conducente (art. 85 del CdS), riduzione del 30%;</a:t>
            </a:r>
            <a:endParaRPr lang="it-IT" sz="900" dirty="0">
              <a:latin typeface="Calibri"/>
              <a:ea typeface="Calibri"/>
              <a:cs typeface="Times New Roman"/>
            </a:endParaRPr>
          </a:p>
          <a:p>
            <a:pPr marL="177800" indent="-177800" algn="just">
              <a:lnSpc>
                <a:spcPct val="115000"/>
              </a:lnSpc>
            </a:pPr>
            <a:r>
              <a:rPr lang="it-IT" sz="900" dirty="0">
                <a:solidFill>
                  <a:srgbClr val="1A171B"/>
                </a:solidFill>
                <a:latin typeface="Century Gothic"/>
                <a:ea typeface="Calibri"/>
                <a:cs typeface="HelveticaNeue-LightCond"/>
              </a:rPr>
              <a:t>5) autoveicoli ibridi o con doppia alimentazione omologati dal costruttore o a seguito di installazione successiva di impianto (gas naturale, GPL), la tassazione sarà determinata in base alla potenza massima del motore espresso in KW per il valore annuo pari ad Euro 2,58 (a prescindere dalla direttiva CEE riportata sulla carta di circolazione e dalla maggiorazione prevista per i KW eccedenti i 100);</a:t>
            </a:r>
          </a:p>
          <a:p>
            <a:pPr marL="177800" indent="-177800" algn="just">
              <a:lnSpc>
                <a:spcPct val="115000"/>
              </a:lnSpc>
            </a:pPr>
            <a:r>
              <a:rPr lang="it-IT" sz="900" dirty="0">
                <a:latin typeface="Century Gothic"/>
                <a:ea typeface="Calibri"/>
                <a:cs typeface="Times New Roman"/>
              </a:rPr>
              <a:t>6) veicoli fino a 100 KW appartenenti alle categorie M1 e N1 a doppia alimentazione (benzina/elettricità, GPL/elettricità), immatricolati nuovi di fabbrica, dal 1° gennaio 2023, riduzione del 50% per 5 anni d’imposta decorrenti da quello di immatricolazione.</a:t>
            </a:r>
          </a:p>
        </p:txBody>
      </p:sp>
      <p:sp>
        <p:nvSpPr>
          <p:cNvPr id="15" name="Casella di testo 2"/>
          <p:cNvSpPr txBox="1">
            <a:spLocks noChangeArrowheads="1"/>
          </p:cNvSpPr>
          <p:nvPr/>
        </p:nvSpPr>
        <p:spPr bwMode="auto">
          <a:xfrm>
            <a:off x="11305058" y="16079327"/>
            <a:ext cx="5814875" cy="6026981"/>
          </a:xfrm>
          <a:prstGeom prst="rect">
            <a:avLst/>
          </a:prstGeom>
          <a:noFill/>
          <a:ln w="9525">
            <a:solidFill>
              <a:srgbClr val="2E8E4C"/>
            </a:solidFill>
            <a:miter lim="800000"/>
            <a:headEnd/>
            <a:tailEnd/>
          </a:ln>
        </p:spPr>
        <p:txBody>
          <a:bodyPr rot="0" vert="horz" wrap="square" lIns="209196" tIns="104598" rIns="209196" bIns="104598" anchor="t" anchorCtr="0">
            <a:noAutofit/>
          </a:bodyPr>
          <a:lstStyle/>
          <a:p>
            <a:pPr algn="ctr">
              <a:lnSpc>
                <a:spcPct val="115000"/>
              </a:lnSpc>
            </a:pPr>
            <a:r>
              <a:rPr lang="it-IT" sz="1100" b="1" dirty="0">
                <a:solidFill>
                  <a:srgbClr val="339933"/>
                </a:solidFill>
                <a:latin typeface="Century Gothic"/>
                <a:ea typeface="Calibri"/>
                <a:cs typeface="Times New Roman"/>
              </a:rPr>
              <a:t>TASSA AGGIUNTIVA MASSA RIMORCHIABILE</a:t>
            </a:r>
          </a:p>
          <a:p>
            <a:pPr algn="ctr">
              <a:lnSpc>
                <a:spcPct val="115000"/>
              </a:lnSpc>
            </a:pPr>
            <a:endParaRPr lang="it-IT" sz="600" dirty="0">
              <a:solidFill>
                <a:srgbClr val="1A171B"/>
              </a:solidFill>
              <a:latin typeface="Century Gothic"/>
              <a:ea typeface="Calibri"/>
              <a:cs typeface="HelveticaNeue-LightCond"/>
            </a:endParaRPr>
          </a:p>
          <a:p>
            <a:pPr algn="just">
              <a:lnSpc>
                <a:spcPct val="115000"/>
              </a:lnSpc>
            </a:pPr>
            <a:r>
              <a:rPr lang="it-IT" sz="900" dirty="0">
                <a:solidFill>
                  <a:srgbClr val="1A171B"/>
                </a:solidFill>
                <a:latin typeface="Century Gothic"/>
                <a:ea typeface="Calibri"/>
                <a:cs typeface="HelveticaNeue-LightCond"/>
              </a:rPr>
              <a:t>Ai sensi </a:t>
            </a:r>
            <a:r>
              <a:rPr lang="it-IT" sz="900" dirty="0">
                <a:latin typeface="Century Gothic"/>
                <a:ea typeface="Calibri"/>
                <a:cs typeface="HelveticaNeue-LightCond"/>
              </a:rPr>
              <a:t>dell’art</a:t>
            </a:r>
            <a:r>
              <a:rPr lang="it-IT" sz="900" dirty="0">
                <a:solidFill>
                  <a:srgbClr val="FF0000"/>
                </a:solidFill>
                <a:latin typeface="Century Gothic"/>
                <a:ea typeface="Calibri"/>
                <a:cs typeface="HelveticaNeue-LightCond"/>
              </a:rPr>
              <a:t>.</a:t>
            </a:r>
            <a:r>
              <a:rPr lang="it-IT" sz="900" dirty="0">
                <a:solidFill>
                  <a:srgbClr val="1A171B"/>
                </a:solidFill>
                <a:latin typeface="Century Gothic"/>
                <a:ea typeface="Calibri"/>
                <a:cs typeface="HelveticaNeue-LightCond"/>
              </a:rPr>
              <a:t> 43 della L. R. 10/2003 gli autoveicoli per trasporto di cose, oltre al pagamento della tassa automobilistica ordinaria, sono soggetti ad una tassa integrativa, da corrispondersi entro i medesimi termini e con le stesse modalità, sulla base della massa rimorchiabile, nel caso in cui la stessa sia rilevabile dal documento di circolazione, nella misura di cui alla tabella riportata sotto.</a:t>
            </a:r>
            <a:endParaRPr lang="it-IT" sz="900" dirty="0">
              <a:ea typeface="Calibri"/>
              <a:cs typeface="Times New Roman"/>
            </a:endParaRPr>
          </a:p>
          <a:p>
            <a:pPr algn="just">
              <a:lnSpc>
                <a:spcPct val="115000"/>
              </a:lnSpc>
            </a:pPr>
            <a:r>
              <a:rPr lang="it-IT" sz="900" dirty="0">
                <a:solidFill>
                  <a:srgbClr val="1A171B"/>
                </a:solidFill>
                <a:latin typeface="Century Gothic"/>
                <a:ea typeface="Calibri"/>
                <a:cs typeface="HelveticaNeue-LightCond"/>
              </a:rPr>
              <a:t>Sono esenti gli autoveicoli che, con annotazione di vincolo sulla carta di circolazione, trainano esclusivamente carrelli per il trasporto di carri ferroviari.</a:t>
            </a:r>
          </a:p>
          <a:p>
            <a:pPr algn="just">
              <a:lnSpc>
                <a:spcPct val="115000"/>
              </a:lnSpc>
            </a:pPr>
            <a:r>
              <a:rPr lang="it-IT" sz="900" dirty="0">
                <a:solidFill>
                  <a:srgbClr val="1A171B"/>
                </a:solidFill>
                <a:latin typeface="Century Gothic"/>
                <a:ea typeface="Calibri"/>
                <a:cs typeface="HelveticaNeue-LightCond"/>
              </a:rPr>
              <a:t>La tassa aggiuntiva non è dovuta per i veicoli per i quali risulti, dalla carta di circolazione, l’inibizione al traino.</a:t>
            </a:r>
          </a:p>
          <a:p>
            <a:pPr algn="just">
              <a:lnSpc>
                <a:spcPct val="115000"/>
              </a:lnSpc>
            </a:pPr>
            <a:r>
              <a:rPr lang="it-IT" sz="900" dirty="0">
                <a:solidFill>
                  <a:srgbClr val="1A171B"/>
                </a:solidFill>
                <a:latin typeface="Century Gothic"/>
                <a:ea typeface="Calibri"/>
                <a:cs typeface="HelveticaNeue-LightCond"/>
              </a:rPr>
              <a:t>Non sono assoggettati al pagamento della tassa aggiuntiva i veicoli eccezionali e i trasporti in condizione di eccezionalità che possono agganciare rimorchi, esclusivamente a seguito di visita e prova da parte dei competenti uffici tecnici, qualora sulla carta di circolazione non sia annotato l’agganciamento specifico.</a:t>
            </a:r>
          </a:p>
          <a:p>
            <a:pPr algn="just">
              <a:lnSpc>
                <a:spcPct val="115000"/>
              </a:lnSpc>
            </a:pPr>
            <a:r>
              <a:rPr lang="it-IT" sz="900" dirty="0">
                <a:solidFill>
                  <a:srgbClr val="1A171B"/>
                </a:solidFill>
                <a:latin typeface="Century Gothic"/>
                <a:ea typeface="Calibri"/>
                <a:cs typeface="HelveticaNeue-LightCond"/>
              </a:rPr>
              <a:t>La tassa non è dovuta per i veicoli sulla cui carta di circolazione risulti annotato l’agganciamento specifico a rimorchi adibiti ad uso speciale.</a:t>
            </a:r>
          </a:p>
          <a:p>
            <a:pPr algn="just">
              <a:lnSpc>
                <a:spcPct val="115000"/>
              </a:lnSpc>
            </a:pPr>
            <a:r>
              <a:rPr lang="it-IT" sz="900" dirty="0">
                <a:latin typeface="Century Gothic"/>
                <a:ea typeface="Calibri"/>
                <a:cs typeface="HelveticaNeue-LightCond"/>
              </a:rPr>
              <a:t>Nei casi in cui la tariffa dovuta per l’intero complesso (motrice + massa rimorchiabile) non raggiunga il minimo previsto dalla direttiva CEE, dovranno essere effettuati versamenti integrativi nella misura minima stabilita dalla direttiva stessa.</a:t>
            </a:r>
            <a:endParaRPr lang="it-IT" sz="900" dirty="0">
              <a:latin typeface="Calibri"/>
              <a:ea typeface="Calibri"/>
              <a:cs typeface="Times New Roman"/>
            </a:endParaRPr>
          </a:p>
          <a:p>
            <a:pPr algn="just">
              <a:lnSpc>
                <a:spcPct val="115000"/>
              </a:lnSpc>
            </a:pPr>
            <a:r>
              <a:rPr lang="it-IT" sz="800" dirty="0">
                <a:latin typeface="Century Gothic"/>
                <a:ea typeface="Calibri"/>
                <a:cs typeface="Times New Roman"/>
              </a:rPr>
              <a:t> </a:t>
            </a:r>
            <a:endParaRPr lang="it-IT" sz="1050" dirty="0">
              <a:latin typeface="Calibri"/>
              <a:ea typeface="Calibri"/>
              <a:cs typeface="Times New Roman"/>
            </a:endParaRPr>
          </a:p>
        </p:txBody>
      </p:sp>
      <p:graphicFrame>
        <p:nvGraphicFramePr>
          <p:cNvPr id="16" name="Tabella 15"/>
          <p:cNvGraphicFramePr>
            <a:graphicFrameLocks noGrp="1"/>
          </p:cNvGraphicFramePr>
          <p:nvPr>
            <p:extLst>
              <p:ext uri="{D42A27DB-BD31-4B8C-83A1-F6EECF244321}">
                <p14:modId xmlns:p14="http://schemas.microsoft.com/office/powerpoint/2010/main" val="1743564996"/>
              </p:ext>
            </p:extLst>
          </p:nvPr>
        </p:nvGraphicFramePr>
        <p:xfrm>
          <a:off x="1050520" y="15236094"/>
          <a:ext cx="2340000" cy="5214030"/>
        </p:xfrm>
        <a:graphic>
          <a:graphicData uri="http://schemas.openxmlformats.org/drawingml/2006/table">
            <a:tbl>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tblGrid>
              <a:tr h="300789">
                <a:tc gridSpan="2">
                  <a:txBody>
                    <a:bodyPr/>
                    <a:lstStyle/>
                    <a:p>
                      <a:pPr algn="ctr" fontAlgn="ctr"/>
                      <a:r>
                        <a:rPr lang="it-IT" sz="1000" b="1" i="0" u="none" strike="noStrike" dirty="0">
                          <a:solidFill>
                            <a:srgbClr val="231F20"/>
                          </a:solidFill>
                          <a:effectLst/>
                          <a:latin typeface="Century Gothic"/>
                        </a:rPr>
                        <a:t>PORTATA IN KG</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hMerge="1">
                  <a:txBody>
                    <a:bodyPr/>
                    <a:lstStyle/>
                    <a:p>
                      <a:endParaRPr lang="it-IT"/>
                    </a:p>
                  </a:txBody>
                  <a:tcPr/>
                </a:tc>
                <a:tc rowSpan="2">
                  <a:txBody>
                    <a:bodyPr/>
                    <a:lstStyle/>
                    <a:p>
                      <a:pPr algn="ctr" fontAlgn="ctr"/>
                      <a:r>
                        <a:rPr lang="it-IT" sz="1000" b="1" i="0" u="none" strike="noStrike" dirty="0">
                          <a:solidFill>
                            <a:srgbClr val="231F20"/>
                          </a:solidFill>
                          <a:effectLst/>
                          <a:latin typeface="Century Gothic"/>
                        </a:rPr>
                        <a:t>TASSA AUTOMOBILISTICA ANNUALE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0789">
                <a:tc>
                  <a:txBody>
                    <a:bodyPr/>
                    <a:lstStyle/>
                    <a:p>
                      <a:pPr algn="ctr" fontAlgn="ctr"/>
                      <a:r>
                        <a:rPr lang="it-IT" sz="1000" b="1" i="0" u="none" strike="noStrike" dirty="0">
                          <a:solidFill>
                            <a:srgbClr val="231F20"/>
                          </a:solidFill>
                          <a:effectLst/>
                          <a:latin typeface="Century Gothic"/>
                        </a:rPr>
                        <a:t>OLTRE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a:txBody>
                    <a:bodyPr/>
                    <a:lstStyle/>
                    <a:p>
                      <a:pPr algn="ctr" fontAlgn="ctr"/>
                      <a:r>
                        <a:rPr lang="it-IT" sz="1000" b="1" i="0" u="none" strike="noStrike" dirty="0">
                          <a:solidFill>
                            <a:srgbClr val="231F20"/>
                          </a:solidFill>
                          <a:effectLst/>
                          <a:latin typeface="Century Gothic"/>
                        </a:rPr>
                        <a:t>FINO A</a:t>
                      </a:r>
                      <a:r>
                        <a:rPr lang="it-IT" sz="1050" b="1" i="0" u="none" strike="noStrike" dirty="0">
                          <a:solidFill>
                            <a:srgbClr val="231F20"/>
                          </a:solidFill>
                          <a:effectLst/>
                          <a:latin typeface="Arial"/>
                        </a:rPr>
                        <a:t> </a:t>
                      </a:r>
                      <a:endParaRPr lang="it-IT" sz="1000" b="1" i="0" u="none" strike="noStrike" dirty="0">
                        <a:solidFill>
                          <a:srgbClr val="231F20"/>
                        </a:solidFill>
                        <a:effectLst/>
                        <a:latin typeface="Century Gothic"/>
                      </a:endParaRP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vMerge="1">
                  <a:txBody>
                    <a:bodyPr/>
                    <a:lstStyle/>
                    <a:p>
                      <a:endParaRPr lang="it-IT"/>
                    </a:p>
                  </a:txBody>
                  <a:tcPr/>
                </a:tc>
                <a:extLst>
                  <a:ext uri="{0D108BD9-81ED-4DB2-BD59-A6C34878D82A}">
                    <a16:rowId xmlns:a16="http://schemas.microsoft.com/office/drawing/2014/main" val="10001"/>
                  </a:ext>
                </a:extLst>
              </a:tr>
              <a:tr h="306645">
                <a:tc>
                  <a:txBody>
                    <a:bodyPr/>
                    <a:lstStyle/>
                    <a:p>
                      <a:pPr algn="ctr" fontAlgn="ctr"/>
                      <a:r>
                        <a:rPr lang="it-IT" sz="1000" b="0" i="0" u="none" strike="noStrike" dirty="0">
                          <a:solidFill>
                            <a:srgbClr val="231F20"/>
                          </a:solidFill>
                          <a:effectLst/>
                          <a:latin typeface="Century Gothic"/>
                        </a:rPr>
                        <a:t>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400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€ 22,82</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6645">
                <a:tc>
                  <a:txBody>
                    <a:bodyPr/>
                    <a:lstStyle/>
                    <a:p>
                      <a:pPr marL="0" indent="0" algn="ctr" fontAlgn="ctr"/>
                      <a:r>
                        <a:rPr lang="it-IT" sz="1000" b="0" i="0" u="none" strike="noStrike" dirty="0">
                          <a:solidFill>
                            <a:srgbClr val="231F20"/>
                          </a:solidFill>
                          <a:effectLst/>
                          <a:latin typeface="Century Gothic"/>
                        </a:rPr>
                        <a:t>400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800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€ 31,95</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6645">
                <a:tc>
                  <a:txBody>
                    <a:bodyPr/>
                    <a:lstStyle/>
                    <a:p>
                      <a:pPr algn="ctr" fontAlgn="ctr"/>
                      <a:r>
                        <a:rPr lang="it-IT" sz="1000" b="0" i="0" u="none" strike="noStrike" dirty="0">
                          <a:solidFill>
                            <a:srgbClr val="231F20"/>
                          </a:solidFill>
                          <a:effectLst/>
                          <a:latin typeface="Century Gothic"/>
                        </a:rPr>
                        <a:t>800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€ 41,07</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06645">
                <a:tc>
                  <a:txBody>
                    <a:bodyPr/>
                    <a:lstStyle/>
                    <a:p>
                      <a:pPr algn="ctr" fontAlgn="ctr"/>
                      <a:r>
                        <a:rPr lang="it-IT" sz="1000" b="0" i="0" u="none" strike="noStrike" dirty="0">
                          <a:solidFill>
                            <a:srgbClr val="231F20"/>
                          </a:solidFill>
                          <a:effectLst/>
                          <a:latin typeface="Century Gothic"/>
                        </a:rPr>
                        <a:t>1.000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1.500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€ 54,77</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06645">
                <a:tc>
                  <a:txBody>
                    <a:bodyPr/>
                    <a:lstStyle/>
                    <a:p>
                      <a:pPr algn="ctr" fontAlgn="ctr"/>
                      <a:r>
                        <a:rPr lang="it-IT" sz="1000" b="0" i="0" u="none" strike="noStrike" dirty="0">
                          <a:solidFill>
                            <a:srgbClr val="231F20"/>
                          </a:solidFill>
                          <a:effectLst/>
                          <a:latin typeface="Century Gothic"/>
                        </a:rPr>
                        <a:t>1.500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€ 77,58</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06645">
                <a:tc>
                  <a:txBody>
                    <a:bodyPr/>
                    <a:lstStyle/>
                    <a:p>
                      <a:pPr algn="ctr" fontAlgn="ctr"/>
                      <a:r>
                        <a:rPr lang="it-IT" sz="1000" b="0" i="0" u="none" strike="noStrike" dirty="0">
                          <a:solidFill>
                            <a:srgbClr val="231F20"/>
                          </a:solidFill>
                          <a:effectLst/>
                          <a:latin typeface="Century Gothic"/>
                        </a:rPr>
                        <a:t>2.000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2.500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€ 100,40</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06645">
                <a:tc>
                  <a:txBody>
                    <a:bodyPr/>
                    <a:lstStyle/>
                    <a:p>
                      <a:pPr algn="ctr" fontAlgn="ctr"/>
                      <a:r>
                        <a:rPr lang="it-IT" sz="1000" b="0" i="0" u="none" strike="noStrike" dirty="0">
                          <a:solidFill>
                            <a:srgbClr val="231F20"/>
                          </a:solidFill>
                          <a:effectLst/>
                          <a:latin typeface="Century Gothic"/>
                        </a:rPr>
                        <a:t>2.500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3.000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€ 123,22</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06645">
                <a:tc>
                  <a:txBody>
                    <a:bodyPr/>
                    <a:lstStyle/>
                    <a:p>
                      <a:pPr algn="ctr" fontAlgn="ctr"/>
                      <a:r>
                        <a:rPr lang="it-IT" sz="1000" b="0" i="0" u="none" strike="noStrike" dirty="0">
                          <a:solidFill>
                            <a:srgbClr val="231F20"/>
                          </a:solidFill>
                          <a:effectLst/>
                          <a:latin typeface="Century Gothic"/>
                        </a:rPr>
                        <a:t>3.000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3.500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€ 146,04</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06645">
                <a:tc>
                  <a:txBody>
                    <a:bodyPr/>
                    <a:lstStyle/>
                    <a:p>
                      <a:pPr algn="ctr" fontAlgn="ctr"/>
                      <a:r>
                        <a:rPr lang="it-IT" sz="1000" b="0" i="0" u="none" strike="noStrike" dirty="0">
                          <a:solidFill>
                            <a:srgbClr val="231F20"/>
                          </a:solidFill>
                          <a:effectLst/>
                          <a:latin typeface="Century Gothic"/>
                        </a:rPr>
                        <a:t>3.500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4.000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€ 168,86</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06645">
                <a:tc>
                  <a:txBody>
                    <a:bodyPr/>
                    <a:lstStyle/>
                    <a:p>
                      <a:pPr algn="ctr" fontAlgn="ctr"/>
                      <a:r>
                        <a:rPr lang="it-IT" sz="1000" b="0" i="0" u="none" strike="noStrike" dirty="0">
                          <a:solidFill>
                            <a:srgbClr val="231F20"/>
                          </a:solidFill>
                          <a:effectLst/>
                          <a:latin typeface="Century Gothic"/>
                        </a:rPr>
                        <a:t>4.000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4.500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€ 191,68</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06645">
                <a:tc>
                  <a:txBody>
                    <a:bodyPr/>
                    <a:lstStyle/>
                    <a:p>
                      <a:pPr algn="ctr" fontAlgn="ctr"/>
                      <a:r>
                        <a:rPr lang="it-IT" sz="1000" b="0" i="0" u="none" strike="noStrike" dirty="0">
                          <a:solidFill>
                            <a:srgbClr val="231F20"/>
                          </a:solidFill>
                          <a:effectLst/>
                          <a:latin typeface="Century Gothic"/>
                        </a:rPr>
                        <a:t>4.500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5.000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€ 214,50</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06645">
                <a:tc>
                  <a:txBody>
                    <a:bodyPr/>
                    <a:lstStyle/>
                    <a:p>
                      <a:pPr algn="ctr" fontAlgn="ctr"/>
                      <a:r>
                        <a:rPr lang="it-IT" sz="1000" b="0" i="0" u="none" strike="noStrike" dirty="0">
                          <a:solidFill>
                            <a:srgbClr val="231F20"/>
                          </a:solidFill>
                          <a:effectLst/>
                          <a:latin typeface="Century Gothic"/>
                        </a:rPr>
                        <a:t>5.000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6.000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€ 237,32</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06645">
                <a:tc>
                  <a:txBody>
                    <a:bodyPr/>
                    <a:lstStyle/>
                    <a:p>
                      <a:pPr algn="ctr" fontAlgn="ctr"/>
                      <a:r>
                        <a:rPr lang="it-IT" sz="1000" b="0" i="0" u="none" strike="noStrike" dirty="0">
                          <a:solidFill>
                            <a:srgbClr val="231F20"/>
                          </a:solidFill>
                          <a:effectLst/>
                          <a:latin typeface="Century Gothic"/>
                        </a:rPr>
                        <a:t>6.000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7.000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€ 264,70</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06645">
                <a:tc>
                  <a:txBody>
                    <a:bodyPr/>
                    <a:lstStyle/>
                    <a:p>
                      <a:pPr algn="ctr" fontAlgn="ctr"/>
                      <a:r>
                        <a:rPr lang="it-IT" sz="1000" b="0" i="0" u="none" strike="noStrike" dirty="0">
                          <a:solidFill>
                            <a:srgbClr val="231F20"/>
                          </a:solidFill>
                          <a:effectLst/>
                          <a:latin typeface="Century Gothic"/>
                        </a:rPr>
                        <a:t>7.000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8.000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€ 292,08</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319422">
                <a:tc gridSpan="3">
                  <a:txBody>
                    <a:bodyPr/>
                    <a:lstStyle/>
                    <a:p>
                      <a:pPr marL="0" indent="0" algn="just" fontAlgn="ctr"/>
                      <a:r>
                        <a:rPr lang="it-IT" sz="800" b="1" dirty="0">
                          <a:solidFill>
                            <a:schemeClr val="tx1"/>
                          </a:solidFill>
                          <a:latin typeface="Century Gothic"/>
                          <a:ea typeface="Calibri"/>
                          <a:cs typeface="Times New Roman"/>
                        </a:rPr>
                        <a:t>Esclusi autocarri di cui art.1,c.240, L. 296/2006</a:t>
                      </a:r>
                      <a:endParaRPr lang="it-IT" sz="800" b="1" i="0" u="none" strike="noStrike" dirty="0">
                        <a:solidFill>
                          <a:schemeClr val="tx1"/>
                        </a:solidFill>
                        <a:effectLst/>
                        <a:latin typeface="Century Gothic"/>
                      </a:endParaRPr>
                    </a:p>
                  </a:txBody>
                  <a:tcPr marL="36000" marR="21770" marT="21807" marB="2160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pPr algn="ctr" fontAlgn="ctr"/>
                      <a:endParaRPr lang="it-IT" sz="1000" b="0" i="0" u="none" strike="noStrike" dirty="0">
                        <a:solidFill>
                          <a:srgbClr val="231F20"/>
                        </a:solidFill>
                        <a:effectLst/>
                        <a:latin typeface="Century Gothic"/>
                      </a:endParaRPr>
                    </a:p>
                  </a:txBody>
                  <a:tcPr marL="195927"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pPr algn="ctr" fontAlgn="ctr"/>
                      <a:endParaRPr lang="it-IT" sz="1000" b="0" i="0" u="none" strike="noStrike" dirty="0">
                        <a:solidFill>
                          <a:srgbClr val="231F20"/>
                        </a:solidFill>
                        <a:effectLst/>
                        <a:latin typeface="Century Gothic"/>
                      </a:endParaRP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bl>
          </a:graphicData>
        </a:graphic>
      </p:graphicFrame>
      <p:sp>
        <p:nvSpPr>
          <p:cNvPr id="17" name="Casella di testo 2"/>
          <p:cNvSpPr txBox="1">
            <a:spLocks noChangeArrowheads="1"/>
          </p:cNvSpPr>
          <p:nvPr/>
        </p:nvSpPr>
        <p:spPr bwMode="auto">
          <a:xfrm>
            <a:off x="708352" y="14754677"/>
            <a:ext cx="3024336" cy="582879"/>
          </a:xfrm>
          <a:prstGeom prst="rect">
            <a:avLst/>
          </a:prstGeom>
          <a:noFill/>
          <a:ln w="9525">
            <a:noFill/>
            <a:miter lim="800000"/>
            <a:headEnd/>
            <a:tailEnd/>
          </a:ln>
        </p:spPr>
        <p:txBody>
          <a:bodyPr rot="0" vert="horz" wrap="square" lIns="209196" tIns="104598" rIns="209196" bIns="104598" anchor="t" anchorCtr="0">
            <a:spAutoFit/>
          </a:bodyPr>
          <a:lstStyle/>
          <a:p>
            <a:pPr algn="ctr">
              <a:lnSpc>
                <a:spcPct val="115000"/>
              </a:lnSpc>
            </a:pPr>
            <a:r>
              <a:rPr lang="it-IT" sz="1100" b="1" dirty="0">
                <a:solidFill>
                  <a:srgbClr val="339933"/>
                </a:solidFill>
                <a:latin typeface="Century Gothic"/>
                <a:ea typeface="Calibri"/>
                <a:cs typeface="Times New Roman"/>
              </a:rPr>
              <a:t>AUTOCARRI</a:t>
            </a:r>
          </a:p>
          <a:p>
            <a:pPr algn="ctr">
              <a:lnSpc>
                <a:spcPct val="115000"/>
              </a:lnSpc>
            </a:pPr>
            <a:r>
              <a:rPr lang="it-IT" sz="1000" dirty="0">
                <a:solidFill>
                  <a:srgbClr val="339933"/>
                </a:solidFill>
                <a:latin typeface="Century Gothic"/>
                <a:ea typeface="Calibri"/>
                <a:cs typeface="Times New Roman"/>
              </a:rPr>
              <a:t>Peso complessivo inferiore a 12 tonnellate</a:t>
            </a:r>
          </a:p>
        </p:txBody>
      </p:sp>
      <p:graphicFrame>
        <p:nvGraphicFramePr>
          <p:cNvPr id="18" name="Tabella 17"/>
          <p:cNvGraphicFramePr>
            <a:graphicFrameLocks noGrp="1"/>
          </p:cNvGraphicFramePr>
          <p:nvPr>
            <p:extLst>
              <p:ext uri="{D42A27DB-BD31-4B8C-83A1-F6EECF244321}">
                <p14:modId xmlns:p14="http://schemas.microsoft.com/office/powerpoint/2010/main" val="3580085345"/>
              </p:ext>
            </p:extLst>
          </p:nvPr>
        </p:nvGraphicFramePr>
        <p:xfrm>
          <a:off x="11444047" y="19538275"/>
          <a:ext cx="5446466" cy="2372488"/>
        </p:xfrm>
        <a:graphic>
          <a:graphicData uri="http://schemas.openxmlformats.org/drawingml/2006/table">
            <a:tbl>
              <a:tblPr/>
              <a:tblGrid>
                <a:gridCol w="648072">
                  <a:extLst>
                    <a:ext uri="{9D8B030D-6E8A-4147-A177-3AD203B41FA5}">
                      <a16:colId xmlns:a16="http://schemas.microsoft.com/office/drawing/2014/main" val="20000"/>
                    </a:ext>
                  </a:extLst>
                </a:gridCol>
                <a:gridCol w="2422394">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tblGrid>
              <a:tr h="259200">
                <a:tc rowSpan="2">
                  <a:txBody>
                    <a:bodyPr/>
                    <a:lstStyle/>
                    <a:p>
                      <a:pPr algn="ctr" fontAlgn="ctr"/>
                      <a:r>
                        <a:rPr lang="it-IT" sz="1000" b="1" i="0" u="none" strike="noStrike" dirty="0">
                          <a:solidFill>
                            <a:srgbClr val="231F20"/>
                          </a:solidFill>
                          <a:effectLst/>
                          <a:latin typeface="Century Gothic"/>
                        </a:rPr>
                        <a:t>TARIFFA</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2E8E4C"/>
                      </a:solidFill>
                      <a:prstDash val="solid"/>
                      <a:round/>
                      <a:headEnd type="none" w="med" len="med"/>
                      <a:tailEnd type="none" w="med" len="med"/>
                    </a:lnB>
                    <a:solidFill>
                      <a:srgbClr val="D9D9D9"/>
                    </a:solidFill>
                  </a:tcPr>
                </a:tc>
                <a:tc rowSpan="2">
                  <a:txBody>
                    <a:bodyPr/>
                    <a:lstStyle/>
                    <a:p>
                      <a:pPr algn="ctr" fontAlgn="ctr"/>
                      <a:r>
                        <a:rPr lang="it-IT" sz="1000" b="1" i="0" u="none" strike="noStrike" dirty="0">
                          <a:solidFill>
                            <a:srgbClr val="231F20"/>
                          </a:solidFill>
                          <a:effectLst/>
                          <a:latin typeface="Century Gothic"/>
                        </a:rPr>
                        <a:t>TIPO VEICOLO</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2E8E4C"/>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2E8E4C"/>
                      </a:solidFill>
                      <a:prstDash val="solid"/>
                      <a:round/>
                      <a:headEnd type="none" w="med" len="med"/>
                      <a:tailEnd type="none" w="med" len="med"/>
                    </a:lnB>
                    <a:solidFill>
                      <a:srgbClr val="D9D9D9"/>
                    </a:solidFill>
                  </a:tcPr>
                </a:tc>
                <a:tc gridSpan="2">
                  <a:txBody>
                    <a:bodyPr/>
                    <a:lstStyle/>
                    <a:p>
                      <a:pPr algn="ctr" fontAlgn="ctr"/>
                      <a:r>
                        <a:rPr lang="it-IT" sz="1000" b="1" i="0" u="none" strike="noStrike" dirty="0">
                          <a:solidFill>
                            <a:srgbClr val="231F20"/>
                          </a:solidFill>
                          <a:effectLst/>
                          <a:latin typeface="Century Gothic"/>
                        </a:rPr>
                        <a:t>TASSA AGGIUNTIVA</a:t>
                      </a:r>
                    </a:p>
                    <a:p>
                      <a:pPr algn="ctr" fontAlgn="ctr"/>
                      <a:r>
                        <a:rPr lang="it-IT" sz="1000" b="1" i="0" u="none" strike="noStrike" dirty="0">
                          <a:solidFill>
                            <a:srgbClr val="231F20"/>
                          </a:solidFill>
                          <a:effectLst/>
                          <a:latin typeface="Century Gothic"/>
                        </a:rPr>
                        <a:t>MASSA RIMORCHIABILE</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hMerge="1">
                  <a:txBody>
                    <a:bodyPr/>
                    <a:lstStyle/>
                    <a:p>
                      <a:endParaRPr lang="it-IT"/>
                    </a:p>
                  </a:txBody>
                  <a:tcPr/>
                </a:tc>
                <a:extLst>
                  <a:ext uri="{0D108BD9-81ED-4DB2-BD59-A6C34878D82A}">
                    <a16:rowId xmlns:a16="http://schemas.microsoft.com/office/drawing/2014/main" val="10000"/>
                  </a:ext>
                </a:extLst>
              </a:tr>
              <a:tr h="259200">
                <a:tc vMerge="1">
                  <a:txBody>
                    <a:bodyPr/>
                    <a:lstStyle/>
                    <a:p>
                      <a:endParaRPr lang="it-IT"/>
                    </a:p>
                  </a:txBody>
                  <a:tcPr/>
                </a:tc>
                <a:tc vMerge="1">
                  <a:txBody>
                    <a:bodyPr/>
                    <a:lstStyle/>
                    <a:p>
                      <a:endParaRPr lang="it-IT"/>
                    </a:p>
                  </a:txBody>
                  <a:tcPr/>
                </a:tc>
                <a:tc>
                  <a:txBody>
                    <a:bodyPr/>
                    <a:lstStyle/>
                    <a:p>
                      <a:pPr algn="ctr" fontAlgn="ctr"/>
                      <a:r>
                        <a:rPr lang="it-IT" sz="1000" b="1" i="0" u="none" strike="noStrike" dirty="0">
                          <a:solidFill>
                            <a:srgbClr val="231F20"/>
                          </a:solidFill>
                          <a:effectLst/>
                          <a:latin typeface="Century Gothic"/>
                        </a:rPr>
                        <a:t>ANNUALE</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a:txBody>
                    <a:bodyPr/>
                    <a:lstStyle/>
                    <a:p>
                      <a:pPr algn="ctr" fontAlgn="ctr"/>
                      <a:r>
                        <a:rPr lang="it-IT" sz="1000" b="1" i="0" u="none" strike="noStrike" dirty="0">
                          <a:solidFill>
                            <a:srgbClr val="231F20"/>
                          </a:solidFill>
                          <a:effectLst/>
                          <a:latin typeface="Century Gothic"/>
                        </a:rPr>
                        <a:t>QUADRIMESTRALE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42489">
                <a:tc>
                  <a:txBody>
                    <a:bodyPr/>
                    <a:lstStyle/>
                    <a:p>
                      <a:pPr algn="ctr" fontAlgn="ctr"/>
                      <a:r>
                        <a:rPr lang="it-IT" sz="1000" b="0" i="0" u="none" strike="noStrike" dirty="0">
                          <a:solidFill>
                            <a:srgbClr val="231F20"/>
                          </a:solidFill>
                          <a:effectLst/>
                          <a:latin typeface="Century Gothic"/>
                        </a:rPr>
                        <a:t>TARIFFA 1</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2E8E4C"/>
                      </a:solidFill>
                      <a:prstDash val="solid"/>
                      <a:round/>
                      <a:headEnd type="none" w="med" len="med"/>
                      <a:tailEnd type="none" w="med" len="med"/>
                    </a:lnT>
                    <a:lnB w="6350" cap="flat" cmpd="sng" algn="ctr">
                      <a:solidFill>
                        <a:srgbClr val="2E8E4C"/>
                      </a:solidFill>
                      <a:prstDash val="solid"/>
                      <a:round/>
                      <a:headEnd type="none" w="med" len="med"/>
                      <a:tailEnd type="none" w="med" len="med"/>
                    </a:lnB>
                  </a:tcPr>
                </a:tc>
                <a:tc>
                  <a:txBody>
                    <a:bodyPr/>
                    <a:lstStyle/>
                    <a:p>
                      <a:pPr algn="l" fontAlgn="ctr"/>
                      <a:r>
                        <a:rPr lang="it-IT" sz="1000" b="0" i="0" u="none" strike="noStrike" dirty="0">
                          <a:solidFill>
                            <a:srgbClr val="231F20"/>
                          </a:solidFill>
                          <a:effectLst/>
                          <a:latin typeface="Century Gothic"/>
                        </a:rPr>
                        <a:t>Per autoveicoli di massa complessiva superiore a 6 tonnellate ma inferiore a 18 tonnellate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2E8E4C"/>
                      </a:solidFill>
                      <a:prstDash val="solid"/>
                      <a:round/>
                      <a:headEnd type="none" w="med" len="med"/>
                      <a:tailEnd type="none" w="med" len="med"/>
                    </a:lnR>
                    <a:lnT w="6350" cap="flat" cmpd="sng" algn="ctr">
                      <a:solidFill>
                        <a:srgbClr val="2E8E4C"/>
                      </a:solidFill>
                      <a:prstDash val="solid"/>
                      <a:round/>
                      <a:headEnd type="none" w="med" len="med"/>
                      <a:tailEnd type="none" w="med" len="med"/>
                    </a:lnT>
                    <a:lnB w="6350" cap="flat" cmpd="sng" algn="ctr">
                      <a:solidFill>
                        <a:srgbClr val="2E8E4C"/>
                      </a:solidFill>
                      <a:prstDash val="solid"/>
                      <a:round/>
                      <a:headEnd type="none" w="med" len="med"/>
                      <a:tailEnd type="none" w="med" len="med"/>
                    </a:lnB>
                  </a:tcPr>
                </a:tc>
                <a:tc>
                  <a:txBody>
                    <a:bodyPr/>
                    <a:lstStyle/>
                    <a:p>
                      <a:pPr algn="ctr" fontAlgn="ctr"/>
                      <a:r>
                        <a:rPr lang="it-IT" sz="1000" b="0" i="0" u="none" strike="noStrike" dirty="0">
                          <a:solidFill>
                            <a:srgbClr val="231F20"/>
                          </a:solidFill>
                          <a:effectLst/>
                          <a:latin typeface="Century Gothic"/>
                        </a:rPr>
                        <a:t>€ 267,00</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it-IT" sz="1000" b="0" i="0" u="none" strike="noStrike" dirty="0">
                          <a:solidFill>
                            <a:srgbClr val="231F20"/>
                          </a:solidFill>
                          <a:effectLst/>
                          <a:latin typeface="Century Gothic"/>
                        </a:rPr>
                        <a:t>€ 89,00</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2"/>
                  </a:ext>
                </a:extLst>
              </a:tr>
              <a:tr h="342489">
                <a:tc>
                  <a:txBody>
                    <a:bodyPr/>
                    <a:lstStyle/>
                    <a:p>
                      <a:pPr algn="ctr" fontAlgn="ctr"/>
                      <a:r>
                        <a:rPr lang="it-IT" sz="1000" b="0" i="0" u="none" strike="noStrike" dirty="0">
                          <a:solidFill>
                            <a:srgbClr val="231F20"/>
                          </a:solidFill>
                          <a:effectLst/>
                          <a:latin typeface="Century Gothic"/>
                        </a:rPr>
                        <a:t>TARIFFA 2</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2E8E4C"/>
                      </a:solidFill>
                      <a:prstDash val="solid"/>
                      <a:round/>
                      <a:headEnd type="none" w="med" len="med"/>
                      <a:tailEnd type="none" w="med" len="med"/>
                    </a:lnT>
                    <a:lnB w="6350" cap="flat" cmpd="sng" algn="ctr">
                      <a:solidFill>
                        <a:srgbClr val="2E8E4C"/>
                      </a:solidFill>
                      <a:prstDash val="solid"/>
                      <a:round/>
                      <a:headEnd type="none" w="med" len="med"/>
                      <a:tailEnd type="none" w="med" len="med"/>
                    </a:lnB>
                  </a:tcPr>
                </a:tc>
                <a:tc>
                  <a:txBody>
                    <a:bodyPr/>
                    <a:lstStyle/>
                    <a:p>
                      <a:pPr algn="l" fontAlgn="ctr"/>
                      <a:r>
                        <a:rPr lang="it-IT" sz="1000" b="0" i="0" u="none" strike="noStrike" dirty="0">
                          <a:solidFill>
                            <a:srgbClr val="231F20"/>
                          </a:solidFill>
                          <a:effectLst/>
                          <a:latin typeface="Century Gothic"/>
                        </a:rPr>
                        <a:t>Per autoveicoli di massa complessiva pari a 18 tonnellate o superiore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2E8E4C"/>
                      </a:solidFill>
                      <a:prstDash val="solid"/>
                      <a:round/>
                      <a:headEnd type="none" w="med" len="med"/>
                      <a:tailEnd type="none" w="med" len="med"/>
                    </a:lnR>
                    <a:lnT w="6350" cap="flat" cmpd="sng" algn="ctr">
                      <a:solidFill>
                        <a:srgbClr val="2E8E4C"/>
                      </a:solidFill>
                      <a:prstDash val="solid"/>
                      <a:round/>
                      <a:headEnd type="none" w="med" len="med"/>
                      <a:tailEnd type="none" w="med" len="med"/>
                    </a:lnT>
                    <a:lnB w="6350" cap="flat" cmpd="sng" algn="ctr">
                      <a:solidFill>
                        <a:srgbClr val="2E8E4C"/>
                      </a:solidFill>
                      <a:prstDash val="solid"/>
                      <a:round/>
                      <a:headEnd type="none" w="med" len="med"/>
                      <a:tailEnd type="none" w="med" len="med"/>
                    </a:lnB>
                  </a:tcPr>
                </a:tc>
                <a:tc>
                  <a:txBody>
                    <a:bodyPr/>
                    <a:lstStyle/>
                    <a:p>
                      <a:pPr algn="ctr" fontAlgn="ctr"/>
                      <a:r>
                        <a:rPr lang="it-IT" sz="1000" b="0" i="0" u="none" strike="noStrike" dirty="0">
                          <a:solidFill>
                            <a:srgbClr val="231F20"/>
                          </a:solidFill>
                          <a:effectLst/>
                          <a:latin typeface="Century Gothic"/>
                        </a:rPr>
                        <a:t>€ 585,00</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it-IT" sz="1000" b="0" i="0" u="none" strike="noStrike" dirty="0">
                          <a:solidFill>
                            <a:srgbClr val="231F20"/>
                          </a:solidFill>
                          <a:effectLst/>
                          <a:latin typeface="Century Gothic"/>
                        </a:rPr>
                        <a:t>€ 195,00</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3"/>
                  </a:ext>
                </a:extLst>
              </a:tr>
              <a:tr h="342489">
                <a:tc rowSpan="3">
                  <a:txBody>
                    <a:bodyPr/>
                    <a:lstStyle/>
                    <a:p>
                      <a:pPr algn="ctr" fontAlgn="ctr"/>
                      <a:r>
                        <a:rPr lang="it-IT" sz="1000" b="0" i="0" u="none" strike="noStrike" dirty="0">
                          <a:solidFill>
                            <a:srgbClr val="000000"/>
                          </a:solidFill>
                          <a:effectLst/>
                          <a:latin typeface="Century Gothic"/>
                        </a:rPr>
                        <a:t>TARIFFA 3</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2E8E4C"/>
                      </a:solidFill>
                      <a:prstDash val="solid"/>
                      <a:round/>
                      <a:headEnd type="none" w="med" len="med"/>
                      <a:tailEnd type="none" w="med" len="med"/>
                    </a:lnT>
                    <a:lnB w="6350" cap="flat" cmpd="sng" algn="ctr">
                      <a:solidFill>
                        <a:srgbClr val="2E8E4C"/>
                      </a:solidFill>
                      <a:prstDash val="solid"/>
                      <a:round/>
                      <a:headEnd type="none" w="med" len="med"/>
                      <a:tailEnd type="none" w="med" len="med"/>
                    </a:lnB>
                  </a:tcPr>
                </a:tc>
                <a:tc>
                  <a:txBody>
                    <a:bodyPr/>
                    <a:lstStyle/>
                    <a:p>
                      <a:pPr algn="l" fontAlgn="ctr"/>
                      <a:r>
                        <a:rPr lang="it-IT" sz="1000" b="0" i="0" u="none" strike="noStrike" dirty="0">
                          <a:solidFill>
                            <a:srgbClr val="231F20"/>
                          </a:solidFill>
                          <a:effectLst/>
                          <a:latin typeface="Century Gothic"/>
                        </a:rPr>
                        <a:t>Per trattori stradali:</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2E8E4C"/>
                      </a:solidFill>
                      <a:prstDash val="solid"/>
                      <a:round/>
                      <a:headEnd type="none" w="med" len="med"/>
                      <a:tailEnd type="none" w="med" len="med"/>
                    </a:lnR>
                    <a:lnT w="6350" cap="flat" cmpd="sng" algn="ctr">
                      <a:solidFill>
                        <a:srgbClr val="2E8E4C"/>
                      </a:solidFill>
                      <a:prstDash val="solid"/>
                      <a:round/>
                      <a:headEnd type="none" w="med" len="med"/>
                      <a:tailEnd type="none" w="med" len="med"/>
                    </a:lnT>
                    <a:lnB w="6350" cap="flat" cmpd="sng" algn="ctr">
                      <a:solidFill>
                        <a:srgbClr val="00B050"/>
                      </a:solidFill>
                      <a:prstDash val="dot"/>
                      <a:round/>
                      <a:headEnd type="none" w="med" len="med"/>
                      <a:tailEnd type="none" w="med" len="med"/>
                    </a:lnB>
                  </a:tcPr>
                </a:tc>
                <a:tc>
                  <a:txBody>
                    <a:bodyPr/>
                    <a:lstStyle/>
                    <a:p>
                      <a:pPr algn="ctr" fontAlgn="ctr"/>
                      <a:r>
                        <a:rPr lang="it-IT" sz="1000" b="0" i="0" u="none" strike="noStrike" dirty="0">
                          <a:solidFill>
                            <a:srgbClr val="000000"/>
                          </a:solidFill>
                          <a:effectLst/>
                          <a:latin typeface="Century Gothic"/>
                        </a:rPr>
                        <a:t> </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dot"/>
                      <a:round/>
                      <a:headEnd type="none" w="med" len="med"/>
                      <a:tailEnd type="none" w="med" len="med"/>
                    </a:lnB>
                  </a:tcPr>
                </a:tc>
                <a:tc>
                  <a:txBody>
                    <a:bodyPr/>
                    <a:lstStyle/>
                    <a:p>
                      <a:pPr algn="ctr" fontAlgn="ctr"/>
                      <a:r>
                        <a:rPr lang="it-IT" sz="1000" b="0" i="0" u="none" strike="noStrike" dirty="0">
                          <a:solidFill>
                            <a:srgbClr val="000000"/>
                          </a:solidFill>
                          <a:effectLst/>
                          <a:latin typeface="Century Gothic"/>
                        </a:rPr>
                        <a:t>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10004"/>
                  </a:ext>
                </a:extLst>
              </a:tr>
              <a:tr h="311348">
                <a:tc vMerge="1">
                  <a:txBody>
                    <a:bodyPr/>
                    <a:lstStyle/>
                    <a:p>
                      <a:endParaRPr lang="it-IT"/>
                    </a:p>
                  </a:txBody>
                  <a:tcPr/>
                </a:tc>
                <a:tc>
                  <a:txBody>
                    <a:bodyPr/>
                    <a:lstStyle/>
                    <a:p>
                      <a:pPr algn="l" fontAlgn="ctr"/>
                      <a:r>
                        <a:rPr lang="it-IT" sz="1000" b="0" i="0" u="none" strike="noStrike" dirty="0">
                          <a:solidFill>
                            <a:srgbClr val="231F20"/>
                          </a:solidFill>
                          <a:effectLst/>
                          <a:latin typeface="Century Gothic"/>
                        </a:rPr>
                        <a:t>a 2 assi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2E8E4C"/>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tcPr>
                </a:tc>
                <a:tc>
                  <a:txBody>
                    <a:bodyPr/>
                    <a:lstStyle/>
                    <a:p>
                      <a:pPr algn="ctr" fontAlgn="ctr"/>
                      <a:r>
                        <a:rPr lang="it-IT" sz="1000" b="0" i="0" u="none" strike="noStrike" dirty="0">
                          <a:solidFill>
                            <a:srgbClr val="231F20"/>
                          </a:solidFill>
                          <a:effectLst/>
                          <a:latin typeface="Century Gothic"/>
                        </a:rPr>
                        <a:t>€ 585,00</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tcPr>
                </a:tc>
                <a:tc>
                  <a:txBody>
                    <a:bodyPr/>
                    <a:lstStyle/>
                    <a:p>
                      <a:pPr algn="ctr" fontAlgn="ctr"/>
                      <a:r>
                        <a:rPr lang="it-IT" sz="1000" b="0" i="0" u="none" strike="noStrike" dirty="0">
                          <a:solidFill>
                            <a:srgbClr val="231F20"/>
                          </a:solidFill>
                          <a:effectLst/>
                          <a:latin typeface="Century Gothic"/>
                        </a:rPr>
                        <a:t>€ 195,00</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tcPr>
                </a:tc>
                <a:extLst>
                  <a:ext uri="{0D108BD9-81ED-4DB2-BD59-A6C34878D82A}">
                    <a16:rowId xmlns:a16="http://schemas.microsoft.com/office/drawing/2014/main" val="10005"/>
                  </a:ext>
                </a:extLst>
              </a:tr>
              <a:tr h="311348">
                <a:tc vMerge="1">
                  <a:txBody>
                    <a:bodyPr/>
                    <a:lstStyle/>
                    <a:p>
                      <a:endParaRPr lang="it-IT"/>
                    </a:p>
                  </a:txBody>
                  <a:tcPr/>
                </a:tc>
                <a:tc>
                  <a:txBody>
                    <a:bodyPr/>
                    <a:lstStyle/>
                    <a:p>
                      <a:pPr algn="l" fontAlgn="ctr"/>
                      <a:r>
                        <a:rPr lang="it-IT" sz="1000" b="0" i="0" u="none" strike="noStrike" dirty="0">
                          <a:solidFill>
                            <a:srgbClr val="231F20"/>
                          </a:solidFill>
                          <a:effectLst/>
                          <a:latin typeface="Century Gothic"/>
                        </a:rPr>
                        <a:t>a 3 assi</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2E8E4C"/>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2E8E4C"/>
                      </a:solidFill>
                      <a:prstDash val="solid"/>
                      <a:round/>
                      <a:headEnd type="none" w="med" len="med"/>
                      <a:tailEnd type="none" w="med" len="med"/>
                    </a:lnB>
                  </a:tcPr>
                </a:tc>
                <a:tc>
                  <a:txBody>
                    <a:bodyPr/>
                    <a:lstStyle/>
                    <a:p>
                      <a:pPr algn="ctr" fontAlgn="ctr"/>
                      <a:r>
                        <a:rPr lang="it-IT" sz="1000" b="0" i="0" u="none" strike="noStrike" dirty="0">
                          <a:solidFill>
                            <a:srgbClr val="231F20"/>
                          </a:solidFill>
                          <a:effectLst/>
                          <a:latin typeface="Century Gothic"/>
                        </a:rPr>
                        <a:t>€ 825,00</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it-IT" sz="1000" b="0" i="0" u="none" strike="noStrike" dirty="0">
                          <a:solidFill>
                            <a:srgbClr val="231F20"/>
                          </a:solidFill>
                          <a:effectLst/>
                          <a:latin typeface="Century Gothic"/>
                        </a:rPr>
                        <a:t>€ 275,00</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9" name="Casella di testo 2"/>
          <p:cNvSpPr txBox="1">
            <a:spLocks noChangeArrowheads="1"/>
          </p:cNvSpPr>
          <p:nvPr/>
        </p:nvSpPr>
        <p:spPr bwMode="auto">
          <a:xfrm>
            <a:off x="4868046" y="15733541"/>
            <a:ext cx="5246501" cy="591728"/>
          </a:xfrm>
          <a:prstGeom prst="rect">
            <a:avLst/>
          </a:prstGeom>
          <a:noFill/>
          <a:ln w="9525">
            <a:noFill/>
            <a:miter lim="800000"/>
            <a:headEnd/>
            <a:tailEnd/>
          </a:ln>
        </p:spPr>
        <p:txBody>
          <a:bodyPr rot="0" vert="horz" wrap="square" lIns="209196" tIns="104598" rIns="209196" bIns="104598" anchor="t" anchorCtr="0">
            <a:spAutoFit/>
          </a:bodyPr>
          <a:lstStyle/>
          <a:p>
            <a:pPr algn="ctr">
              <a:lnSpc>
                <a:spcPct val="115000"/>
              </a:lnSpc>
            </a:pPr>
            <a:r>
              <a:rPr lang="it-IT" sz="1100" b="1" dirty="0">
                <a:solidFill>
                  <a:srgbClr val="339933"/>
                </a:solidFill>
                <a:latin typeface="Century Gothic"/>
                <a:ea typeface="Calibri"/>
                <a:cs typeface="Times New Roman"/>
              </a:rPr>
              <a:t>AUTOCARRI</a:t>
            </a:r>
          </a:p>
          <a:p>
            <a:pPr algn="ctr">
              <a:lnSpc>
                <a:spcPct val="115000"/>
              </a:lnSpc>
            </a:pPr>
            <a:r>
              <a:rPr lang="it-IT" sz="1000" dirty="0">
                <a:solidFill>
                  <a:srgbClr val="339933"/>
                </a:solidFill>
                <a:latin typeface="Century Gothic"/>
                <a:ea typeface="Calibri"/>
                <a:cs typeface="Times New Roman"/>
              </a:rPr>
              <a:t>Peso complessivo pari o superiore a 12 tonnellate</a:t>
            </a:r>
            <a:endParaRPr lang="it-IT" sz="1000" dirty="0">
              <a:latin typeface="Calibri"/>
              <a:ea typeface="Calibri"/>
              <a:cs typeface="Times New Roman"/>
            </a:endParaRPr>
          </a:p>
        </p:txBody>
      </p:sp>
      <p:graphicFrame>
        <p:nvGraphicFramePr>
          <p:cNvPr id="21" name="Tabella 20"/>
          <p:cNvGraphicFramePr>
            <a:graphicFrameLocks noGrp="1"/>
          </p:cNvGraphicFramePr>
          <p:nvPr>
            <p:extLst>
              <p:ext uri="{D42A27DB-BD31-4B8C-83A1-F6EECF244321}">
                <p14:modId xmlns:p14="http://schemas.microsoft.com/office/powerpoint/2010/main" val="3315499565"/>
              </p:ext>
            </p:extLst>
          </p:nvPr>
        </p:nvGraphicFramePr>
        <p:xfrm>
          <a:off x="3624581" y="16189802"/>
          <a:ext cx="7464452" cy="3059248"/>
        </p:xfrm>
        <a:graphic>
          <a:graphicData uri="http://schemas.openxmlformats.org/drawingml/2006/table">
            <a:tbl>
              <a:tblPr/>
              <a:tblGrid>
                <a:gridCol w="588452">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828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1116000">
                  <a:extLst>
                    <a:ext uri="{9D8B030D-6E8A-4147-A177-3AD203B41FA5}">
                      <a16:colId xmlns:a16="http://schemas.microsoft.com/office/drawing/2014/main" val="20007"/>
                    </a:ext>
                  </a:extLst>
                </a:gridCol>
                <a:gridCol w="1116000">
                  <a:extLst>
                    <a:ext uri="{9D8B030D-6E8A-4147-A177-3AD203B41FA5}">
                      <a16:colId xmlns:a16="http://schemas.microsoft.com/office/drawing/2014/main" val="20008"/>
                    </a:ext>
                  </a:extLst>
                </a:gridCol>
              </a:tblGrid>
              <a:tr h="283654">
                <a:tc rowSpan="3">
                  <a:txBody>
                    <a:bodyPr/>
                    <a:lstStyle/>
                    <a:p>
                      <a:pPr algn="ctr" fontAlgn="ctr"/>
                      <a:r>
                        <a:rPr lang="it-IT" sz="1000" b="1" i="0" u="none" strike="noStrike" dirty="0">
                          <a:solidFill>
                            <a:srgbClr val="231F20"/>
                          </a:solidFill>
                          <a:effectLst/>
                          <a:latin typeface="Century Gothic"/>
                        </a:rPr>
                        <a:t>CLASSE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rowSpan="2" gridSpan="2">
                  <a:txBody>
                    <a:bodyPr/>
                    <a:lstStyle/>
                    <a:p>
                      <a:pPr algn="ctr" fontAlgn="ctr"/>
                      <a:r>
                        <a:rPr lang="it-IT" sz="1000" b="1" i="0" u="none" strike="noStrike" dirty="0">
                          <a:solidFill>
                            <a:srgbClr val="231F20"/>
                          </a:solidFill>
                          <a:effectLst/>
                          <a:latin typeface="Century Gothic"/>
                        </a:rPr>
                        <a:t>2 ASSI</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rowSpan="2" hMerge="1">
                  <a:txBody>
                    <a:bodyPr/>
                    <a:lstStyle/>
                    <a:p>
                      <a:endParaRPr lang="it-IT"/>
                    </a:p>
                  </a:txBody>
                  <a:tcPr/>
                </a:tc>
                <a:tc rowSpan="2" gridSpan="2">
                  <a:txBody>
                    <a:bodyPr/>
                    <a:lstStyle/>
                    <a:p>
                      <a:pPr algn="ctr" fontAlgn="ctr"/>
                      <a:r>
                        <a:rPr lang="it-IT" sz="1000" b="1" i="0" u="none" strike="noStrike" dirty="0">
                          <a:solidFill>
                            <a:srgbClr val="231F20"/>
                          </a:solidFill>
                          <a:effectLst/>
                          <a:latin typeface="Century Gothic"/>
                        </a:rPr>
                        <a:t>3 ASSI</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rowSpan="2" hMerge="1">
                  <a:txBody>
                    <a:bodyPr/>
                    <a:lstStyle/>
                    <a:p>
                      <a:endParaRPr lang="it-IT"/>
                    </a:p>
                  </a:txBody>
                  <a:tcPr/>
                </a:tc>
                <a:tc rowSpan="2" gridSpan="2">
                  <a:txBody>
                    <a:bodyPr/>
                    <a:lstStyle/>
                    <a:p>
                      <a:pPr algn="ctr" fontAlgn="ctr"/>
                      <a:r>
                        <a:rPr lang="it-IT" sz="1000" b="1" i="0" u="none" strike="noStrike" dirty="0">
                          <a:solidFill>
                            <a:srgbClr val="231F20"/>
                          </a:solidFill>
                          <a:effectLst/>
                          <a:latin typeface="Century Gothic"/>
                        </a:rPr>
                        <a:t>4 O PIU' ASSI</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rowSpan="2" hMerge="1">
                  <a:txBody>
                    <a:bodyPr/>
                    <a:lstStyle/>
                    <a:p>
                      <a:endParaRPr lang="it-IT"/>
                    </a:p>
                  </a:txBody>
                  <a:tcPr/>
                </a:tc>
                <a:tc gridSpan="2">
                  <a:txBody>
                    <a:bodyPr/>
                    <a:lstStyle/>
                    <a:p>
                      <a:pPr algn="ctr" fontAlgn="ctr"/>
                      <a:r>
                        <a:rPr lang="it-IT" sz="1000" b="1" i="0" u="none" strike="noStrike" dirty="0">
                          <a:solidFill>
                            <a:srgbClr val="231F20"/>
                          </a:solidFill>
                          <a:effectLst/>
                          <a:latin typeface="Century Gothic"/>
                        </a:rPr>
                        <a:t>TASSA AUTOMOBILISTICA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hMerge="1">
                  <a:txBody>
                    <a:bodyPr/>
                    <a:lstStyle/>
                    <a:p>
                      <a:endParaRPr lang="it-IT"/>
                    </a:p>
                  </a:txBody>
                  <a:tcPr/>
                </a:tc>
                <a:extLst>
                  <a:ext uri="{0D108BD9-81ED-4DB2-BD59-A6C34878D82A}">
                    <a16:rowId xmlns:a16="http://schemas.microsoft.com/office/drawing/2014/main" val="10000"/>
                  </a:ext>
                </a:extLst>
              </a:tr>
              <a:tr h="257859">
                <a:tc vMerge="1">
                  <a:txBody>
                    <a:bodyPr/>
                    <a:lstStyle/>
                    <a:p>
                      <a:endParaRPr lang="it-IT"/>
                    </a:p>
                  </a:txBody>
                  <a:tcPr/>
                </a:tc>
                <a:tc gridSpan="2" vMerge="1">
                  <a:txBody>
                    <a:bodyPr/>
                    <a:lstStyle/>
                    <a:p>
                      <a:endParaRPr lang="it-IT"/>
                    </a:p>
                  </a:txBody>
                  <a:tcPr/>
                </a:tc>
                <a:tc hMerge="1" vMerge="1">
                  <a:txBody>
                    <a:bodyPr/>
                    <a:lstStyle/>
                    <a:p>
                      <a:endParaRPr lang="it-IT"/>
                    </a:p>
                  </a:txBody>
                  <a:tcPr/>
                </a:tc>
                <a:tc gridSpan="2" vMerge="1">
                  <a:txBody>
                    <a:bodyPr/>
                    <a:lstStyle/>
                    <a:p>
                      <a:endParaRPr lang="it-IT"/>
                    </a:p>
                  </a:txBody>
                  <a:tcPr/>
                </a:tc>
                <a:tc hMerge="1" vMerge="1">
                  <a:txBody>
                    <a:bodyPr/>
                    <a:lstStyle/>
                    <a:p>
                      <a:endParaRPr lang="it-IT"/>
                    </a:p>
                  </a:txBody>
                  <a:tcPr/>
                </a:tc>
                <a:tc gridSpan="2" vMerge="1">
                  <a:txBody>
                    <a:bodyPr/>
                    <a:lstStyle/>
                    <a:p>
                      <a:endParaRPr lang="it-IT"/>
                    </a:p>
                  </a:txBody>
                  <a:tcPr/>
                </a:tc>
                <a:tc hMerge="1" vMerge="1">
                  <a:txBody>
                    <a:bodyPr/>
                    <a:lstStyle/>
                    <a:p>
                      <a:endParaRPr lang="it-IT"/>
                    </a:p>
                  </a:txBody>
                  <a:tcPr/>
                </a:tc>
                <a:tc>
                  <a:txBody>
                    <a:bodyPr/>
                    <a:lstStyle/>
                    <a:p>
                      <a:pPr algn="ctr" fontAlgn="ctr"/>
                      <a:r>
                        <a:rPr lang="it-IT" sz="1000" b="1" i="0" u="none" strike="noStrike" dirty="0">
                          <a:solidFill>
                            <a:srgbClr val="231F20"/>
                          </a:solidFill>
                          <a:effectLst/>
                          <a:latin typeface="Century Gothic"/>
                        </a:rPr>
                        <a:t>ANNUALE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a:txBody>
                    <a:bodyPr/>
                    <a:lstStyle/>
                    <a:p>
                      <a:pPr algn="ctr" fontAlgn="ctr"/>
                      <a:r>
                        <a:rPr lang="it-IT" sz="1000" b="1" i="0" u="none" strike="noStrike" dirty="0">
                          <a:solidFill>
                            <a:srgbClr val="231F20"/>
                          </a:solidFill>
                          <a:effectLst/>
                          <a:latin typeface="Century Gothic"/>
                        </a:rPr>
                        <a:t>QUADRIMESTRALE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425475">
                <a:tc vMerge="1">
                  <a:txBody>
                    <a:bodyPr/>
                    <a:lstStyle/>
                    <a:p>
                      <a:endParaRPr lang="it-IT"/>
                    </a:p>
                  </a:txBody>
                  <a:tcPr/>
                </a:tc>
                <a:tc>
                  <a:txBody>
                    <a:bodyPr/>
                    <a:lstStyle/>
                    <a:p>
                      <a:pPr algn="ctr" fontAlgn="ctr"/>
                      <a:r>
                        <a:rPr lang="it-IT" sz="900" b="1" i="0" u="none" strike="noStrike" dirty="0">
                          <a:solidFill>
                            <a:srgbClr val="231F20"/>
                          </a:solidFill>
                          <a:effectLst/>
                          <a:latin typeface="Century Gothic"/>
                        </a:rPr>
                        <a:t>PARI O SUPERIORE 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a:txBody>
                    <a:bodyPr/>
                    <a:lstStyle/>
                    <a:p>
                      <a:pPr algn="ctr" fontAlgn="ctr"/>
                      <a:r>
                        <a:rPr lang="it-IT" sz="900" b="1" i="0" u="none" strike="noStrike" dirty="0">
                          <a:solidFill>
                            <a:srgbClr val="231F20"/>
                          </a:solidFill>
                          <a:effectLst/>
                          <a:latin typeface="Century Gothic"/>
                        </a:rPr>
                        <a:t>INFERIORE 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a:txBody>
                    <a:bodyPr/>
                    <a:lstStyle/>
                    <a:p>
                      <a:pPr algn="ctr" fontAlgn="ctr"/>
                      <a:r>
                        <a:rPr lang="it-IT" sz="900" b="1" i="0" u="none" strike="noStrike" dirty="0">
                          <a:solidFill>
                            <a:srgbClr val="231F20"/>
                          </a:solidFill>
                          <a:effectLst/>
                          <a:latin typeface="Century Gothic"/>
                        </a:rPr>
                        <a:t>PARI O SUPERIORE 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a:txBody>
                    <a:bodyPr/>
                    <a:lstStyle/>
                    <a:p>
                      <a:pPr algn="ctr" fontAlgn="ctr"/>
                      <a:r>
                        <a:rPr lang="it-IT" sz="900" b="1" i="0" u="none" strike="noStrike" dirty="0">
                          <a:solidFill>
                            <a:srgbClr val="231F20"/>
                          </a:solidFill>
                          <a:effectLst/>
                          <a:latin typeface="Century Gothic"/>
                        </a:rPr>
                        <a:t>INFERIORE 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a:txBody>
                    <a:bodyPr/>
                    <a:lstStyle/>
                    <a:p>
                      <a:pPr algn="ctr" fontAlgn="ctr"/>
                      <a:r>
                        <a:rPr lang="it-IT" sz="900" b="1" i="0" u="none" strike="noStrike" dirty="0">
                          <a:solidFill>
                            <a:srgbClr val="231F20"/>
                          </a:solidFill>
                          <a:effectLst/>
                          <a:latin typeface="Century Gothic"/>
                        </a:rPr>
                        <a:t>PARI O SUPERIORE 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a:txBody>
                    <a:bodyPr/>
                    <a:lstStyle/>
                    <a:p>
                      <a:pPr algn="ctr" fontAlgn="ctr"/>
                      <a:r>
                        <a:rPr lang="it-IT" sz="900" b="1" i="0" u="none" strike="noStrike" dirty="0">
                          <a:solidFill>
                            <a:srgbClr val="231F20"/>
                          </a:solidFill>
                          <a:effectLst/>
                          <a:latin typeface="Century Gothic"/>
                        </a:rPr>
                        <a:t>INFERIORE 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gridSpan="2">
                  <a:txBody>
                    <a:bodyPr/>
                    <a:lstStyle/>
                    <a:p>
                      <a:pPr algn="ctr" fontAlgn="ctr"/>
                      <a:r>
                        <a:rPr lang="it-IT" sz="900" b="1" i="0" u="none" strike="noStrike" dirty="0">
                          <a:solidFill>
                            <a:srgbClr val="231F20"/>
                          </a:solidFill>
                          <a:effectLst/>
                          <a:latin typeface="Century Gothic"/>
                        </a:rPr>
                        <a:t>SENZA SOSPENSIONE PNEUMATICA</a:t>
                      </a:r>
                    </a:p>
                    <a:p>
                      <a:pPr algn="ctr" fontAlgn="ctr"/>
                      <a:r>
                        <a:rPr lang="it-IT" sz="900" b="1" i="0" u="none" strike="noStrike" dirty="0">
                          <a:solidFill>
                            <a:srgbClr val="231F20"/>
                          </a:solidFill>
                          <a:effectLst/>
                          <a:latin typeface="Century Gothic"/>
                        </a:rPr>
                        <a:t>O EQUIVALENTE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hMerge="1">
                  <a:txBody>
                    <a:bodyPr/>
                    <a:lstStyle/>
                    <a:p>
                      <a:endParaRPr lang="it-IT"/>
                    </a:p>
                  </a:txBody>
                  <a:tcPr/>
                </a:tc>
                <a:extLst>
                  <a:ext uri="{0D108BD9-81ED-4DB2-BD59-A6C34878D82A}">
                    <a16:rowId xmlns:a16="http://schemas.microsoft.com/office/drawing/2014/main" val="10002"/>
                  </a:ext>
                </a:extLst>
              </a:tr>
              <a:tr h="257859">
                <a:tc>
                  <a:txBody>
                    <a:bodyPr/>
                    <a:lstStyle/>
                    <a:p>
                      <a:pPr algn="ctr" fontAlgn="ctr"/>
                      <a:r>
                        <a:rPr lang="it-IT" sz="1000" b="0" i="0" u="none" strike="noStrike" dirty="0">
                          <a:solidFill>
                            <a:srgbClr val="231F20"/>
                          </a:solidFill>
                          <a:effectLst/>
                          <a:latin typeface="Century Gothic"/>
                        </a:rPr>
                        <a:t>1</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12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15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15 t.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19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€ 299,55</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€ 99,85</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7859">
                <a:tc>
                  <a:txBody>
                    <a:bodyPr/>
                    <a:lstStyle/>
                    <a:p>
                      <a:pPr algn="ctr" fontAlgn="ctr"/>
                      <a:r>
                        <a:rPr lang="it-IT" sz="1000" b="0" i="0" u="none" strike="noStrike" dirty="0">
                          <a:solidFill>
                            <a:srgbClr val="231F20"/>
                          </a:solidFill>
                          <a:effectLst/>
                          <a:latin typeface="Century Gothic"/>
                        </a:rPr>
                        <a:t>2</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19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21 t.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23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25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€ 333,63</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€ 111,21</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7859">
                <a:tc>
                  <a:txBody>
                    <a:bodyPr/>
                    <a:lstStyle/>
                    <a:p>
                      <a:pPr algn="ctr" fontAlgn="ctr"/>
                      <a:r>
                        <a:rPr lang="it-IT" sz="1000" b="0" i="0" u="none" strike="noStrike" dirty="0">
                          <a:solidFill>
                            <a:srgbClr val="231F20"/>
                          </a:solidFill>
                          <a:effectLst/>
                          <a:latin typeface="Century Gothic"/>
                        </a:rPr>
                        <a:t>3</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21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23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25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27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€ 368,23</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€ 122,74</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7859">
                <a:tc>
                  <a:txBody>
                    <a:bodyPr/>
                    <a:lstStyle/>
                    <a:p>
                      <a:pPr algn="ctr" fontAlgn="ctr"/>
                      <a:r>
                        <a:rPr lang="it-IT" sz="1000" b="0" i="0" u="none" strike="noStrike" dirty="0">
                          <a:solidFill>
                            <a:srgbClr val="231F20"/>
                          </a:solidFill>
                          <a:effectLst/>
                          <a:latin typeface="Century Gothic"/>
                        </a:rPr>
                        <a:t>4</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15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€ 414,20</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€ 138,07</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7859">
                <a:tc>
                  <a:txBody>
                    <a:bodyPr/>
                    <a:lstStyle/>
                    <a:p>
                      <a:pPr algn="ctr" fontAlgn="ctr"/>
                      <a:r>
                        <a:rPr lang="it-IT" sz="1000" b="0" i="0" u="none" strike="noStrike" dirty="0">
                          <a:solidFill>
                            <a:srgbClr val="231F20"/>
                          </a:solidFill>
                          <a:effectLst/>
                          <a:latin typeface="Century Gothic"/>
                        </a:rPr>
                        <a:t>5</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23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€ 471,53</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€ 157,18</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57859">
                <a:tc>
                  <a:txBody>
                    <a:bodyPr/>
                    <a:lstStyle/>
                    <a:p>
                      <a:pPr algn="ctr" fontAlgn="ctr"/>
                      <a:r>
                        <a:rPr lang="it-IT" sz="1000" b="0" i="0" u="none" strike="noStrike" dirty="0">
                          <a:solidFill>
                            <a:srgbClr val="231F20"/>
                          </a:solidFill>
                          <a:effectLst/>
                          <a:latin typeface="Century Gothic"/>
                        </a:rPr>
                        <a:t>6</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27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29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€ 528,85</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€ 176,28</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57859">
                <a:tc>
                  <a:txBody>
                    <a:bodyPr/>
                    <a:lstStyle/>
                    <a:p>
                      <a:pPr algn="ctr" fontAlgn="ctr"/>
                      <a:r>
                        <a:rPr lang="it-IT" sz="1000" b="0" i="0" u="none" strike="noStrike" dirty="0">
                          <a:solidFill>
                            <a:srgbClr val="231F20"/>
                          </a:solidFill>
                          <a:effectLst/>
                          <a:latin typeface="Century Gothic"/>
                        </a:rPr>
                        <a:t>7</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29 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€ 673,98</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€ 224,66</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70000">
                <a:tc gridSpan="9">
                  <a:txBody>
                    <a:bodyPr/>
                    <a:lstStyle/>
                    <a:p>
                      <a:pPr algn="just" fontAlgn="ctr"/>
                      <a:r>
                        <a:rPr lang="it-IT" sz="800" b="1" dirty="0">
                          <a:solidFill>
                            <a:srgbClr val="1A171B"/>
                          </a:solidFill>
                          <a:latin typeface="Century Gothic"/>
                          <a:ea typeface="Calibri"/>
                          <a:cs typeface="HelveticaNeue-Condensed"/>
                        </a:rPr>
                        <a:t>Per autocarri con peso complessivo pari o superiore a 12 tonnellate dotati di sospensione pneumatica o riconosciuta ad essa equivalente annotata sulla carta di circolazione la tassa è ridotta del 20%</a:t>
                      </a:r>
                      <a:endParaRPr lang="it-IT" sz="800" b="1" i="0" u="none" strike="noStrike" dirty="0">
                        <a:solidFill>
                          <a:srgbClr val="231F20"/>
                        </a:solidFill>
                        <a:effectLst/>
                        <a:latin typeface="Century Gothic"/>
                      </a:endParaRPr>
                    </a:p>
                  </a:txBody>
                  <a:tcPr marL="36000" marR="36000" marT="21807" marB="2160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pPr algn="ctr" fontAlgn="ctr"/>
                      <a:endParaRPr lang="it-IT" sz="1000" b="0" i="0" u="none" strike="noStrike" dirty="0">
                        <a:solidFill>
                          <a:srgbClr val="231F20"/>
                        </a:solidFill>
                        <a:effectLst/>
                        <a:latin typeface="Century Gothic"/>
                      </a:endParaRP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pPr algn="ctr" fontAlgn="ctr"/>
                      <a:endParaRPr lang="it-IT" sz="1000" b="0" i="0" u="none" strike="noStrike" dirty="0">
                        <a:solidFill>
                          <a:srgbClr val="231F20"/>
                        </a:solidFill>
                        <a:effectLst/>
                        <a:latin typeface="Century Gothic"/>
                      </a:endParaRP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pPr algn="ctr" fontAlgn="ctr"/>
                      <a:endParaRPr lang="it-IT" sz="1000" b="0" i="0" u="none" strike="noStrike" dirty="0">
                        <a:solidFill>
                          <a:srgbClr val="231F20"/>
                        </a:solidFill>
                        <a:effectLst/>
                        <a:latin typeface="Century Gothic"/>
                      </a:endParaRP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pPr algn="ctr" fontAlgn="ctr"/>
                      <a:endParaRPr lang="it-IT" sz="1000" b="0" i="0" u="none" strike="noStrike" dirty="0">
                        <a:solidFill>
                          <a:srgbClr val="231F20"/>
                        </a:solidFill>
                        <a:effectLst/>
                        <a:latin typeface="Century Gothic"/>
                      </a:endParaRP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pPr algn="ctr" fontAlgn="ctr"/>
                      <a:endParaRPr lang="it-IT" sz="1000" b="0" i="0" u="none" strike="noStrike" dirty="0">
                        <a:solidFill>
                          <a:srgbClr val="231F20"/>
                        </a:solidFill>
                        <a:effectLst/>
                        <a:latin typeface="Century Gothic"/>
                      </a:endParaRP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pPr algn="ctr" fontAlgn="ctr"/>
                      <a:endParaRPr lang="it-IT" sz="1000" b="0" i="0" u="none" strike="noStrike" dirty="0">
                        <a:solidFill>
                          <a:srgbClr val="231F20"/>
                        </a:solidFill>
                        <a:effectLst/>
                        <a:latin typeface="Century Gothic"/>
                      </a:endParaRP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pPr algn="ctr" fontAlgn="ctr"/>
                      <a:endParaRPr lang="it-IT" sz="1000" b="0" i="0" u="none" strike="noStrike" dirty="0">
                        <a:solidFill>
                          <a:srgbClr val="231F20"/>
                        </a:solidFill>
                        <a:effectLst/>
                        <a:latin typeface="Century Gothic"/>
                      </a:endParaRP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pPr algn="ctr" fontAlgn="ctr"/>
                      <a:endParaRPr lang="it-IT" sz="1000" b="0" i="0" u="none" strike="noStrike" dirty="0">
                        <a:solidFill>
                          <a:srgbClr val="231F20"/>
                        </a:solidFill>
                        <a:effectLst/>
                        <a:latin typeface="Century Gothic"/>
                      </a:endParaRP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graphicFrame>
        <p:nvGraphicFramePr>
          <p:cNvPr id="24" name="Tabella 23"/>
          <p:cNvGraphicFramePr>
            <a:graphicFrameLocks noGrp="1"/>
          </p:cNvGraphicFramePr>
          <p:nvPr/>
        </p:nvGraphicFramePr>
        <p:xfrm>
          <a:off x="3609020" y="19802052"/>
          <a:ext cx="2340000" cy="771735"/>
        </p:xfrm>
        <a:graphic>
          <a:graphicData uri="http://schemas.openxmlformats.org/drawingml/2006/table">
            <a:tbl>
              <a:tblPr/>
              <a:tblGrid>
                <a:gridCol w="540000">
                  <a:extLst>
                    <a:ext uri="{9D8B030D-6E8A-4147-A177-3AD203B41FA5}">
                      <a16:colId xmlns:a16="http://schemas.microsoft.com/office/drawing/2014/main" val="20000"/>
                    </a:ext>
                  </a:extLst>
                </a:gridCol>
                <a:gridCol w="581165">
                  <a:extLst>
                    <a:ext uri="{9D8B030D-6E8A-4147-A177-3AD203B41FA5}">
                      <a16:colId xmlns:a16="http://schemas.microsoft.com/office/drawing/2014/main" val="20001"/>
                    </a:ext>
                  </a:extLst>
                </a:gridCol>
                <a:gridCol w="1218835">
                  <a:extLst>
                    <a:ext uri="{9D8B030D-6E8A-4147-A177-3AD203B41FA5}">
                      <a16:colId xmlns:a16="http://schemas.microsoft.com/office/drawing/2014/main" val="20002"/>
                    </a:ext>
                  </a:extLst>
                </a:gridCol>
              </a:tblGrid>
              <a:tr h="243434">
                <a:tc gridSpan="2">
                  <a:txBody>
                    <a:bodyPr/>
                    <a:lstStyle/>
                    <a:p>
                      <a:pPr algn="ctr" fontAlgn="ctr"/>
                      <a:r>
                        <a:rPr lang="it-IT" sz="1000" b="1" i="0" u="none" strike="noStrike" dirty="0">
                          <a:solidFill>
                            <a:srgbClr val="231F20"/>
                          </a:solidFill>
                          <a:effectLst/>
                          <a:latin typeface="Century Gothic"/>
                        </a:rPr>
                        <a:t>CILINDRATA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hMerge="1">
                  <a:txBody>
                    <a:bodyPr/>
                    <a:lstStyle/>
                    <a:p>
                      <a:endParaRPr lang="it-IT"/>
                    </a:p>
                  </a:txBody>
                  <a:tcPr/>
                </a:tc>
                <a:tc rowSpan="2">
                  <a:txBody>
                    <a:bodyPr/>
                    <a:lstStyle/>
                    <a:p>
                      <a:pPr algn="ctr" fontAlgn="ctr"/>
                      <a:r>
                        <a:rPr lang="it-IT" sz="1000" b="1" i="0" u="none" strike="noStrike" dirty="0">
                          <a:solidFill>
                            <a:srgbClr val="231F20"/>
                          </a:solidFill>
                          <a:effectLst/>
                          <a:latin typeface="Century Gothic"/>
                        </a:rPr>
                        <a:t>TASSA AUTOMOBILISTICA ANNUALE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84867">
                <a:tc>
                  <a:txBody>
                    <a:bodyPr/>
                    <a:lstStyle/>
                    <a:p>
                      <a:pPr algn="ctr" fontAlgn="ctr"/>
                      <a:r>
                        <a:rPr lang="it-IT" sz="1000" b="1" i="0" u="none" strike="noStrike" dirty="0">
                          <a:solidFill>
                            <a:srgbClr val="231F20"/>
                          </a:solidFill>
                          <a:effectLst/>
                          <a:latin typeface="Century Gothic"/>
                        </a:rPr>
                        <a:t>OLTRE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a:txBody>
                    <a:bodyPr/>
                    <a:lstStyle/>
                    <a:p>
                      <a:pPr algn="ctr" fontAlgn="ctr"/>
                      <a:r>
                        <a:rPr lang="it-IT" sz="1000" b="1" i="0" u="none" strike="noStrike" dirty="0">
                          <a:solidFill>
                            <a:srgbClr val="231F20"/>
                          </a:solidFill>
                          <a:effectLst/>
                          <a:latin typeface="Century Gothic"/>
                        </a:rPr>
                        <a:t>FINO 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vMerge="1">
                  <a:txBody>
                    <a:bodyPr/>
                    <a:lstStyle/>
                    <a:p>
                      <a:endParaRPr lang="it-IT"/>
                    </a:p>
                  </a:txBody>
                  <a:tcPr/>
                </a:tc>
                <a:extLst>
                  <a:ext uri="{0D108BD9-81ED-4DB2-BD59-A6C34878D82A}">
                    <a16:rowId xmlns:a16="http://schemas.microsoft.com/office/drawing/2014/main" val="10001"/>
                  </a:ext>
                </a:extLst>
              </a:tr>
              <a:tr h="243434">
                <a:tc>
                  <a:txBody>
                    <a:bodyPr/>
                    <a:lstStyle/>
                    <a:p>
                      <a:pPr marL="0" indent="0" algn="ctr" fontAlgn="ctr"/>
                      <a:r>
                        <a:rPr lang="it-IT" sz="1000" b="0" i="0" u="none" strike="noStrike" dirty="0">
                          <a:solidFill>
                            <a:srgbClr val="231F20"/>
                          </a:solidFill>
                          <a:effectLst/>
                          <a:latin typeface="Century Gothic"/>
                        </a:rPr>
                        <a:t>50 cc.</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125 cc.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€ 20,00</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5" name="Casella di testo 2"/>
          <p:cNvSpPr txBox="1">
            <a:spLocks noChangeArrowheads="1"/>
          </p:cNvSpPr>
          <p:nvPr/>
        </p:nvSpPr>
        <p:spPr bwMode="auto">
          <a:xfrm>
            <a:off x="3672210" y="19480911"/>
            <a:ext cx="2213621" cy="372373"/>
          </a:xfrm>
          <a:prstGeom prst="rect">
            <a:avLst/>
          </a:prstGeom>
          <a:noFill/>
          <a:ln w="9525">
            <a:noFill/>
            <a:miter lim="800000"/>
            <a:headEnd/>
            <a:tailEnd/>
          </a:ln>
        </p:spPr>
        <p:txBody>
          <a:bodyPr rot="0" vert="horz" wrap="square" lIns="209196" tIns="104598" rIns="209196" bIns="104598" anchor="t" anchorCtr="0">
            <a:spAutoFit/>
          </a:bodyPr>
          <a:lstStyle/>
          <a:p>
            <a:pPr algn="ctr">
              <a:lnSpc>
                <a:spcPct val="115000"/>
              </a:lnSpc>
            </a:pPr>
            <a:r>
              <a:rPr lang="it-IT" sz="1000" dirty="0">
                <a:solidFill>
                  <a:srgbClr val="339933"/>
                </a:solidFill>
                <a:latin typeface="Century Gothic"/>
                <a:ea typeface="Calibri"/>
                <a:cs typeface="Times New Roman"/>
              </a:rPr>
              <a:t>Cilindrata fino a 125 cc.</a:t>
            </a:r>
          </a:p>
        </p:txBody>
      </p:sp>
      <p:sp>
        <p:nvSpPr>
          <p:cNvPr id="26" name="Casella di testo 2"/>
          <p:cNvSpPr txBox="1">
            <a:spLocks noChangeArrowheads="1"/>
          </p:cNvSpPr>
          <p:nvPr/>
        </p:nvSpPr>
        <p:spPr bwMode="auto">
          <a:xfrm>
            <a:off x="8555105" y="19465074"/>
            <a:ext cx="2718551" cy="388210"/>
          </a:xfrm>
          <a:prstGeom prst="rect">
            <a:avLst/>
          </a:prstGeom>
          <a:noFill/>
          <a:ln w="9525">
            <a:noFill/>
            <a:miter lim="800000"/>
            <a:headEnd/>
            <a:tailEnd/>
          </a:ln>
        </p:spPr>
        <p:txBody>
          <a:bodyPr rot="0" vert="horz" wrap="square" lIns="209196" tIns="104598" rIns="209196" bIns="104598" anchor="t" anchorCtr="0">
            <a:spAutoFit/>
          </a:bodyPr>
          <a:lstStyle/>
          <a:p>
            <a:pPr algn="ctr">
              <a:lnSpc>
                <a:spcPct val="115000"/>
              </a:lnSpc>
            </a:pPr>
            <a:r>
              <a:rPr lang="it-IT" sz="1000" dirty="0">
                <a:solidFill>
                  <a:srgbClr val="339933"/>
                </a:solidFill>
                <a:latin typeface="Century Gothic"/>
                <a:ea typeface="Calibri"/>
                <a:cs typeface="Times New Roman"/>
              </a:rPr>
              <a:t>Cilindrata pari o superiore a 500 cc.</a:t>
            </a:r>
          </a:p>
        </p:txBody>
      </p:sp>
      <p:sp>
        <p:nvSpPr>
          <p:cNvPr id="27" name="Casella di testo 2"/>
          <p:cNvSpPr txBox="1">
            <a:spLocks noChangeArrowheads="1"/>
          </p:cNvSpPr>
          <p:nvPr/>
        </p:nvSpPr>
        <p:spPr bwMode="auto">
          <a:xfrm>
            <a:off x="5904458" y="19465074"/>
            <a:ext cx="2797679" cy="388210"/>
          </a:xfrm>
          <a:prstGeom prst="rect">
            <a:avLst/>
          </a:prstGeom>
          <a:noFill/>
          <a:ln w="9525">
            <a:noFill/>
            <a:miter lim="800000"/>
            <a:headEnd/>
            <a:tailEnd/>
          </a:ln>
        </p:spPr>
        <p:txBody>
          <a:bodyPr rot="0" vert="horz" wrap="square" lIns="209196" tIns="104598" rIns="209196" bIns="104598" anchor="t" anchorCtr="0">
            <a:spAutoFit/>
          </a:bodyPr>
          <a:lstStyle/>
          <a:p>
            <a:pPr algn="ctr">
              <a:lnSpc>
                <a:spcPct val="115000"/>
              </a:lnSpc>
            </a:pPr>
            <a:r>
              <a:rPr lang="it-IT" sz="1000" dirty="0">
                <a:solidFill>
                  <a:srgbClr val="339933"/>
                </a:solidFill>
                <a:latin typeface="Century Gothic"/>
                <a:ea typeface="Calibri"/>
                <a:cs typeface="Times New Roman"/>
              </a:rPr>
              <a:t>Cilindrata oltre 125 cc.  fino a 499 cc.</a:t>
            </a:r>
          </a:p>
        </p:txBody>
      </p:sp>
      <p:graphicFrame>
        <p:nvGraphicFramePr>
          <p:cNvPr id="28" name="Tabella 27"/>
          <p:cNvGraphicFramePr>
            <a:graphicFrameLocks noGrp="1"/>
          </p:cNvGraphicFramePr>
          <p:nvPr/>
        </p:nvGraphicFramePr>
        <p:xfrm>
          <a:off x="6181857" y="19802052"/>
          <a:ext cx="2340000" cy="1626822"/>
        </p:xfrm>
        <a:graphic>
          <a:graphicData uri="http://schemas.openxmlformats.org/drawingml/2006/table">
            <a:tbl>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tblGrid>
              <a:tr h="158697">
                <a:tc gridSpan="2">
                  <a:txBody>
                    <a:bodyPr/>
                    <a:lstStyle/>
                    <a:p>
                      <a:pPr algn="ctr" fontAlgn="ctr"/>
                      <a:r>
                        <a:rPr lang="it-IT" sz="1000" b="1" i="0" u="none" strike="noStrike" dirty="0">
                          <a:solidFill>
                            <a:srgbClr val="231F20"/>
                          </a:solidFill>
                          <a:effectLst/>
                          <a:latin typeface="Century Gothic"/>
                        </a:rPr>
                        <a:t>PORTATA IN KG</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hMerge="1">
                  <a:txBody>
                    <a:bodyPr/>
                    <a:lstStyle/>
                    <a:p>
                      <a:endParaRPr lang="it-IT"/>
                    </a:p>
                  </a:txBody>
                  <a:tcPr/>
                </a:tc>
                <a:tc rowSpan="2">
                  <a:txBody>
                    <a:bodyPr/>
                    <a:lstStyle/>
                    <a:p>
                      <a:pPr algn="ctr" fontAlgn="ctr"/>
                      <a:r>
                        <a:rPr lang="it-IT" sz="1000" b="1" i="0" u="none" strike="noStrike" dirty="0">
                          <a:solidFill>
                            <a:srgbClr val="231F20"/>
                          </a:solidFill>
                          <a:effectLst/>
                          <a:latin typeface="Century Gothic"/>
                        </a:rPr>
                        <a:t>TASSA AUTOMOBILISTICA ANNUALE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77662">
                <a:tc>
                  <a:txBody>
                    <a:bodyPr/>
                    <a:lstStyle/>
                    <a:p>
                      <a:pPr algn="ctr" fontAlgn="ctr"/>
                      <a:r>
                        <a:rPr lang="it-IT" sz="1000" b="1" i="0" u="none" strike="noStrike" dirty="0">
                          <a:solidFill>
                            <a:srgbClr val="231F20"/>
                          </a:solidFill>
                          <a:effectLst/>
                          <a:latin typeface="Century Gothic"/>
                        </a:rPr>
                        <a:t>OLTRE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a:txBody>
                    <a:bodyPr/>
                    <a:lstStyle/>
                    <a:p>
                      <a:pPr algn="ctr" fontAlgn="ctr"/>
                      <a:r>
                        <a:rPr lang="it-IT" sz="1000" b="1" i="0" u="none" strike="noStrike" dirty="0">
                          <a:solidFill>
                            <a:srgbClr val="231F20"/>
                          </a:solidFill>
                          <a:effectLst/>
                          <a:latin typeface="Century Gothic"/>
                        </a:rPr>
                        <a:t>FINO 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vMerge="1">
                  <a:txBody>
                    <a:bodyPr/>
                    <a:lstStyle/>
                    <a:p>
                      <a:endParaRPr lang="it-IT"/>
                    </a:p>
                  </a:txBody>
                  <a:tcPr/>
                </a:tc>
                <a:extLst>
                  <a:ext uri="{0D108BD9-81ED-4DB2-BD59-A6C34878D82A}">
                    <a16:rowId xmlns:a16="http://schemas.microsoft.com/office/drawing/2014/main" val="10001"/>
                  </a:ext>
                </a:extLst>
              </a:tr>
              <a:tr h="229563">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400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€ 21,73</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9563">
                <a:tc>
                  <a:txBody>
                    <a:bodyPr/>
                    <a:lstStyle/>
                    <a:p>
                      <a:pPr marL="0" indent="0" algn="ctr" fontAlgn="ctr"/>
                      <a:r>
                        <a:rPr lang="it-IT" sz="1000" b="0" i="0" u="none" strike="noStrike" dirty="0">
                          <a:solidFill>
                            <a:srgbClr val="231F20"/>
                          </a:solidFill>
                          <a:effectLst/>
                          <a:latin typeface="Century Gothic"/>
                        </a:rPr>
                        <a:t>400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800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€ 30,43</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9563">
                <a:tc>
                  <a:txBody>
                    <a:bodyPr/>
                    <a:lstStyle/>
                    <a:p>
                      <a:pPr algn="ctr" fontAlgn="ctr"/>
                      <a:r>
                        <a:rPr lang="it-IT" sz="1000" b="0" i="0" u="none" strike="noStrike" dirty="0">
                          <a:solidFill>
                            <a:srgbClr val="231F20"/>
                          </a:solidFill>
                          <a:effectLst/>
                          <a:latin typeface="Century Gothic"/>
                        </a:rPr>
                        <a:t>800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1.000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€ 39,12</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29563">
                <a:tc>
                  <a:txBody>
                    <a:bodyPr/>
                    <a:lstStyle/>
                    <a:p>
                      <a:pPr algn="ctr" fontAlgn="ctr"/>
                      <a:r>
                        <a:rPr lang="it-IT" sz="1000" b="0" i="0" u="none" strike="noStrike" dirty="0">
                          <a:solidFill>
                            <a:srgbClr val="231F20"/>
                          </a:solidFill>
                          <a:effectLst/>
                          <a:latin typeface="Century Gothic"/>
                        </a:rPr>
                        <a:t>1.000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1.500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€ 52,16</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29563">
                <a:tc>
                  <a:txBody>
                    <a:bodyPr/>
                    <a:lstStyle/>
                    <a:p>
                      <a:pPr algn="ctr" fontAlgn="ctr"/>
                      <a:r>
                        <a:rPr lang="it-IT" sz="1000" b="0" i="0" u="none" strike="noStrike" dirty="0">
                          <a:solidFill>
                            <a:srgbClr val="231F20"/>
                          </a:solidFill>
                          <a:effectLst/>
                          <a:latin typeface="Century Gothic"/>
                        </a:rPr>
                        <a:t>1.500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2.000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€ 73,89</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graphicFrame>
        <p:nvGraphicFramePr>
          <p:cNvPr id="29" name="Tabella 28"/>
          <p:cNvGraphicFramePr>
            <a:graphicFrameLocks noGrp="1"/>
          </p:cNvGraphicFramePr>
          <p:nvPr/>
        </p:nvGraphicFramePr>
        <p:xfrm>
          <a:off x="8744379" y="19802051"/>
          <a:ext cx="2344654" cy="1606812"/>
        </p:xfrm>
        <a:graphic>
          <a:graphicData uri="http://schemas.openxmlformats.org/drawingml/2006/table">
            <a:tbl>
              <a:tblPr/>
              <a:tblGrid>
                <a:gridCol w="541074">
                  <a:extLst>
                    <a:ext uri="{9D8B030D-6E8A-4147-A177-3AD203B41FA5}">
                      <a16:colId xmlns:a16="http://schemas.microsoft.com/office/drawing/2014/main" val="20000"/>
                    </a:ext>
                  </a:extLst>
                </a:gridCol>
                <a:gridCol w="541074">
                  <a:extLst>
                    <a:ext uri="{9D8B030D-6E8A-4147-A177-3AD203B41FA5}">
                      <a16:colId xmlns:a16="http://schemas.microsoft.com/office/drawing/2014/main" val="20001"/>
                    </a:ext>
                  </a:extLst>
                </a:gridCol>
                <a:gridCol w="1262506">
                  <a:extLst>
                    <a:ext uri="{9D8B030D-6E8A-4147-A177-3AD203B41FA5}">
                      <a16:colId xmlns:a16="http://schemas.microsoft.com/office/drawing/2014/main" val="20002"/>
                    </a:ext>
                  </a:extLst>
                </a:gridCol>
              </a:tblGrid>
              <a:tr h="165975">
                <a:tc gridSpan="2">
                  <a:txBody>
                    <a:bodyPr/>
                    <a:lstStyle/>
                    <a:p>
                      <a:pPr algn="ctr" fontAlgn="ctr"/>
                      <a:r>
                        <a:rPr lang="it-IT" sz="1000" b="1" i="0" u="none" strike="noStrike" dirty="0">
                          <a:solidFill>
                            <a:srgbClr val="231F20"/>
                          </a:solidFill>
                          <a:effectLst/>
                          <a:latin typeface="Century Gothic"/>
                        </a:rPr>
                        <a:t>PORTATA IN KG</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hMerge="1">
                  <a:txBody>
                    <a:bodyPr/>
                    <a:lstStyle/>
                    <a:p>
                      <a:endParaRPr lang="it-IT"/>
                    </a:p>
                  </a:txBody>
                  <a:tcPr/>
                </a:tc>
                <a:tc rowSpan="2">
                  <a:txBody>
                    <a:bodyPr/>
                    <a:lstStyle/>
                    <a:p>
                      <a:pPr algn="ctr" fontAlgn="ctr"/>
                      <a:r>
                        <a:rPr lang="it-IT" sz="1000" b="1" i="0" u="none" strike="noStrike" dirty="0">
                          <a:solidFill>
                            <a:srgbClr val="231F20"/>
                          </a:solidFill>
                          <a:effectLst/>
                          <a:latin typeface="Century Gothic"/>
                        </a:rPr>
                        <a:t>TASSA AUTOMOBILISTICA ANNUALE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90396">
                <a:tc>
                  <a:txBody>
                    <a:bodyPr/>
                    <a:lstStyle/>
                    <a:p>
                      <a:pPr algn="ctr" fontAlgn="ctr"/>
                      <a:r>
                        <a:rPr lang="it-IT" sz="1000" b="1" i="0" u="none" strike="noStrike" dirty="0">
                          <a:solidFill>
                            <a:srgbClr val="231F20"/>
                          </a:solidFill>
                          <a:effectLst/>
                          <a:latin typeface="Century Gothic"/>
                        </a:rPr>
                        <a:t>OLTRE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a:txBody>
                    <a:bodyPr/>
                    <a:lstStyle/>
                    <a:p>
                      <a:pPr algn="ctr" fontAlgn="ctr"/>
                      <a:r>
                        <a:rPr lang="it-IT" sz="1000" b="1" i="0" u="none" strike="noStrike" dirty="0">
                          <a:solidFill>
                            <a:srgbClr val="231F20"/>
                          </a:solidFill>
                          <a:effectLst/>
                          <a:latin typeface="Century Gothic"/>
                        </a:rPr>
                        <a:t>FINO 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vMerge="1">
                  <a:txBody>
                    <a:bodyPr/>
                    <a:lstStyle/>
                    <a:p>
                      <a:endParaRPr lang="it-IT"/>
                    </a:p>
                  </a:txBody>
                  <a:tcPr/>
                </a:tc>
                <a:extLst>
                  <a:ext uri="{0D108BD9-81ED-4DB2-BD59-A6C34878D82A}">
                    <a16:rowId xmlns:a16="http://schemas.microsoft.com/office/drawing/2014/main" val="10001"/>
                  </a:ext>
                </a:extLst>
              </a:tr>
              <a:tr h="225561">
                <a:tc>
                  <a:txBody>
                    <a:bodyPr/>
                    <a:lstStyle/>
                    <a:p>
                      <a:pPr algn="ctr" fontAlgn="ctr"/>
                      <a:r>
                        <a:rPr lang="it-IT" sz="1000" b="0" i="0" u="none" strike="noStrike" dirty="0">
                          <a:solidFill>
                            <a:srgbClr val="231F20"/>
                          </a:solidFill>
                          <a:effectLst/>
                          <a:latin typeface="Century Gothic"/>
                        </a:rPr>
                        <a:t>-</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400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€ 22,82</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5561">
                <a:tc>
                  <a:txBody>
                    <a:bodyPr/>
                    <a:lstStyle/>
                    <a:p>
                      <a:pPr algn="ctr" fontAlgn="ctr"/>
                      <a:r>
                        <a:rPr lang="it-IT" sz="1000" b="0" i="0" u="none" strike="noStrike" dirty="0">
                          <a:solidFill>
                            <a:srgbClr val="231F20"/>
                          </a:solidFill>
                          <a:effectLst/>
                          <a:latin typeface="Century Gothic"/>
                        </a:rPr>
                        <a:t>400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800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€ 31,95</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5561">
                <a:tc>
                  <a:txBody>
                    <a:bodyPr/>
                    <a:lstStyle/>
                    <a:p>
                      <a:pPr algn="ctr" fontAlgn="ctr"/>
                      <a:r>
                        <a:rPr lang="it-IT" sz="1000" b="0" i="0" u="none" strike="noStrike" dirty="0">
                          <a:solidFill>
                            <a:srgbClr val="231F20"/>
                          </a:solidFill>
                          <a:effectLst/>
                          <a:latin typeface="Century Gothic"/>
                        </a:rPr>
                        <a:t>800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1.000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€ 41,07</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25561">
                <a:tc>
                  <a:txBody>
                    <a:bodyPr/>
                    <a:lstStyle/>
                    <a:p>
                      <a:pPr algn="ctr" fontAlgn="ctr"/>
                      <a:r>
                        <a:rPr lang="it-IT" sz="1000" b="0" i="0" u="none" strike="noStrike" dirty="0">
                          <a:solidFill>
                            <a:srgbClr val="231F20"/>
                          </a:solidFill>
                          <a:effectLst/>
                          <a:latin typeface="Century Gothic"/>
                        </a:rPr>
                        <a:t>1.000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1.500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€ 54,77</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25561">
                <a:tc>
                  <a:txBody>
                    <a:bodyPr/>
                    <a:lstStyle/>
                    <a:p>
                      <a:pPr algn="ctr" fontAlgn="ctr"/>
                      <a:r>
                        <a:rPr lang="it-IT" sz="1000" b="0" i="0" u="none" strike="noStrike" dirty="0">
                          <a:solidFill>
                            <a:srgbClr val="231F20"/>
                          </a:solidFill>
                          <a:effectLst/>
                          <a:latin typeface="Century Gothic"/>
                        </a:rPr>
                        <a:t>1.500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2.000 </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€ 77,58</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30" name="Casella di testo 2"/>
          <p:cNvSpPr txBox="1">
            <a:spLocks noChangeArrowheads="1"/>
          </p:cNvSpPr>
          <p:nvPr/>
        </p:nvSpPr>
        <p:spPr bwMode="auto">
          <a:xfrm>
            <a:off x="5976466" y="19180120"/>
            <a:ext cx="2667157" cy="405908"/>
          </a:xfrm>
          <a:prstGeom prst="rect">
            <a:avLst/>
          </a:prstGeom>
          <a:noFill/>
          <a:ln w="9525">
            <a:noFill/>
            <a:miter lim="800000"/>
            <a:headEnd/>
            <a:tailEnd/>
          </a:ln>
        </p:spPr>
        <p:txBody>
          <a:bodyPr rot="0" vert="horz" wrap="square" lIns="209196" tIns="104598" rIns="209196" bIns="104598" anchor="t" anchorCtr="0">
            <a:spAutoFit/>
          </a:bodyPr>
          <a:lstStyle/>
          <a:p>
            <a:pPr algn="ctr">
              <a:lnSpc>
                <a:spcPct val="115000"/>
              </a:lnSpc>
            </a:pPr>
            <a:r>
              <a:rPr lang="it-IT" sz="1100" b="1" dirty="0">
                <a:solidFill>
                  <a:srgbClr val="339933"/>
                </a:solidFill>
                <a:latin typeface="Century Gothic"/>
                <a:ea typeface="Calibri"/>
                <a:cs typeface="Times New Roman"/>
              </a:rPr>
              <a:t>MOTOCARRI E MOTOFURGONI</a:t>
            </a:r>
          </a:p>
        </p:txBody>
      </p:sp>
      <p:sp>
        <p:nvSpPr>
          <p:cNvPr id="31" name="Casella di testo 2"/>
          <p:cNvSpPr txBox="1">
            <a:spLocks noChangeArrowheads="1"/>
          </p:cNvSpPr>
          <p:nvPr/>
        </p:nvSpPr>
        <p:spPr bwMode="auto">
          <a:xfrm>
            <a:off x="3816226" y="20647480"/>
            <a:ext cx="1656184" cy="432048"/>
          </a:xfrm>
          <a:prstGeom prst="rect">
            <a:avLst/>
          </a:prstGeom>
          <a:noFill/>
          <a:ln w="9525">
            <a:noFill/>
            <a:miter lim="800000"/>
            <a:headEnd/>
            <a:tailEnd/>
          </a:ln>
        </p:spPr>
        <p:txBody>
          <a:bodyPr rot="0" vert="horz" wrap="square" lIns="209196" tIns="104598" rIns="209196" bIns="104598" anchor="t" anchorCtr="0">
            <a:noAutofit/>
          </a:bodyPr>
          <a:lstStyle/>
          <a:p>
            <a:pPr algn="ctr">
              <a:lnSpc>
                <a:spcPct val="115000"/>
              </a:lnSpc>
            </a:pPr>
            <a:r>
              <a:rPr lang="it-IT" sz="1100" b="1" dirty="0">
                <a:solidFill>
                  <a:srgbClr val="339933"/>
                </a:solidFill>
                <a:latin typeface="Century Gothic"/>
                <a:ea typeface="Calibri"/>
                <a:cs typeface="Times New Roman"/>
              </a:rPr>
              <a:t>TARGHE PROVA</a:t>
            </a:r>
          </a:p>
        </p:txBody>
      </p:sp>
      <p:sp>
        <p:nvSpPr>
          <p:cNvPr id="32" name="Casella di testo 2"/>
          <p:cNvSpPr txBox="1">
            <a:spLocks noChangeArrowheads="1"/>
          </p:cNvSpPr>
          <p:nvPr/>
        </p:nvSpPr>
        <p:spPr bwMode="auto">
          <a:xfrm>
            <a:off x="928286" y="20427264"/>
            <a:ext cx="2601223" cy="316207"/>
          </a:xfrm>
          <a:prstGeom prst="rect">
            <a:avLst/>
          </a:prstGeom>
          <a:noFill/>
          <a:ln w="9525">
            <a:noFill/>
            <a:miter lim="800000"/>
            <a:headEnd/>
            <a:tailEnd/>
          </a:ln>
        </p:spPr>
        <p:txBody>
          <a:bodyPr rot="0" vert="horz" wrap="square" lIns="209196" tIns="104598" rIns="209196" bIns="104598" anchor="t" anchorCtr="0">
            <a:noAutofit/>
          </a:bodyPr>
          <a:lstStyle/>
          <a:p>
            <a:pPr algn="ctr">
              <a:lnSpc>
                <a:spcPct val="115000"/>
              </a:lnSpc>
            </a:pPr>
            <a:r>
              <a:rPr lang="it-IT" sz="1100" b="1" dirty="0">
                <a:solidFill>
                  <a:srgbClr val="339933"/>
                </a:solidFill>
                <a:latin typeface="Century Gothic"/>
                <a:ea typeface="Calibri"/>
                <a:cs typeface="Times New Roman"/>
              </a:rPr>
              <a:t>RIMORCHI TRASPORTO PERSONE</a:t>
            </a:r>
          </a:p>
        </p:txBody>
      </p:sp>
      <p:graphicFrame>
        <p:nvGraphicFramePr>
          <p:cNvPr id="33" name="Tabella 32"/>
          <p:cNvGraphicFramePr>
            <a:graphicFrameLocks noGrp="1"/>
          </p:cNvGraphicFramePr>
          <p:nvPr>
            <p:extLst>
              <p:ext uri="{D42A27DB-BD31-4B8C-83A1-F6EECF244321}">
                <p14:modId xmlns:p14="http://schemas.microsoft.com/office/powerpoint/2010/main" val="413054722"/>
              </p:ext>
            </p:extLst>
          </p:nvPr>
        </p:nvGraphicFramePr>
        <p:xfrm>
          <a:off x="1050520" y="20727109"/>
          <a:ext cx="2340000" cy="1576555"/>
        </p:xfrm>
        <a:graphic>
          <a:graphicData uri="http://schemas.openxmlformats.org/drawingml/2006/table">
            <a:tbl>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tblGrid>
              <a:tr h="233576">
                <a:tc gridSpan="2">
                  <a:txBody>
                    <a:bodyPr/>
                    <a:lstStyle/>
                    <a:p>
                      <a:pPr algn="ctr" fontAlgn="ctr"/>
                      <a:r>
                        <a:rPr lang="it-IT" sz="1000" b="1" i="0" u="none" strike="noStrike" dirty="0">
                          <a:solidFill>
                            <a:srgbClr val="231F20"/>
                          </a:solidFill>
                          <a:effectLst/>
                          <a:latin typeface="Century Gothic"/>
                        </a:rPr>
                        <a:t>NUMERO POSTI</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hMerge="1">
                  <a:txBody>
                    <a:bodyPr/>
                    <a:lstStyle/>
                    <a:p>
                      <a:endParaRPr lang="it-IT"/>
                    </a:p>
                  </a:txBody>
                  <a:tcPr/>
                </a:tc>
                <a:tc rowSpan="2">
                  <a:txBody>
                    <a:bodyPr/>
                    <a:lstStyle/>
                    <a:p>
                      <a:pPr algn="ctr" fontAlgn="ctr"/>
                      <a:r>
                        <a:rPr lang="it-IT" sz="1000" b="1" i="0" u="none" strike="noStrike" dirty="0">
                          <a:solidFill>
                            <a:srgbClr val="231F20"/>
                          </a:solidFill>
                          <a:effectLst/>
                          <a:latin typeface="Century Gothic"/>
                        </a:rPr>
                        <a:t>TASSA</a:t>
                      </a:r>
                      <a:r>
                        <a:rPr lang="it-IT" sz="1000" b="1" i="0" u="none" strike="noStrike" baseline="0" dirty="0">
                          <a:solidFill>
                            <a:srgbClr val="231F20"/>
                          </a:solidFill>
                          <a:effectLst/>
                          <a:latin typeface="Century Gothic"/>
                        </a:rPr>
                        <a:t> AUTOMOBILISTICA</a:t>
                      </a:r>
                      <a:r>
                        <a:rPr lang="it-IT" sz="1000" b="1" i="0" u="none" strike="noStrike" dirty="0">
                          <a:solidFill>
                            <a:srgbClr val="231F20"/>
                          </a:solidFill>
                          <a:effectLst/>
                          <a:latin typeface="Century Gothic"/>
                        </a:rPr>
                        <a:t> ANNUALE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08675">
                <a:tc>
                  <a:txBody>
                    <a:bodyPr/>
                    <a:lstStyle/>
                    <a:p>
                      <a:pPr algn="ctr" fontAlgn="ctr"/>
                      <a:r>
                        <a:rPr lang="it-IT" sz="1000" b="1" i="0" u="none" strike="noStrike" dirty="0">
                          <a:solidFill>
                            <a:srgbClr val="231F20"/>
                          </a:solidFill>
                          <a:effectLst/>
                          <a:latin typeface="Century Gothic"/>
                        </a:rPr>
                        <a:t>DA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a:txBody>
                    <a:bodyPr/>
                    <a:lstStyle/>
                    <a:p>
                      <a:pPr algn="ctr" fontAlgn="ctr"/>
                      <a:r>
                        <a:rPr lang="it-IT" sz="1000" b="1" i="0" u="none" strike="noStrike" dirty="0">
                          <a:solidFill>
                            <a:srgbClr val="231F20"/>
                          </a:solidFill>
                          <a:effectLst/>
                          <a:latin typeface="Century Gothic"/>
                        </a:rPr>
                        <a:t> A</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vMerge="1">
                  <a:txBody>
                    <a:bodyPr/>
                    <a:lstStyle/>
                    <a:p>
                      <a:endParaRPr lang="it-IT"/>
                    </a:p>
                  </a:txBody>
                  <a:tcPr/>
                </a:tc>
                <a:extLst>
                  <a:ext uri="{0D108BD9-81ED-4DB2-BD59-A6C34878D82A}">
                    <a16:rowId xmlns:a16="http://schemas.microsoft.com/office/drawing/2014/main" val="10001"/>
                  </a:ext>
                </a:extLst>
              </a:tr>
              <a:tr h="233576">
                <a:tc>
                  <a:txBody>
                    <a:bodyPr/>
                    <a:lstStyle/>
                    <a:p>
                      <a:pPr marL="0" indent="0" algn="ctr" fontAlgn="ctr"/>
                      <a:r>
                        <a:rPr lang="it-IT" sz="1000" b="0" i="0" u="none" strike="noStrike" dirty="0">
                          <a:solidFill>
                            <a:srgbClr val="231F20"/>
                          </a:solidFill>
                          <a:effectLst/>
                          <a:latin typeface="Century Gothic"/>
                        </a:rPr>
                        <a:t>1</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15</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€ 114,10</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3576">
                <a:tc>
                  <a:txBody>
                    <a:bodyPr/>
                    <a:lstStyle/>
                    <a:p>
                      <a:pPr marL="0" indent="0" algn="ctr" fontAlgn="ctr"/>
                      <a:r>
                        <a:rPr lang="it-IT" sz="1000" b="0" i="0" u="none" strike="noStrike" dirty="0">
                          <a:solidFill>
                            <a:srgbClr val="231F20"/>
                          </a:solidFill>
                          <a:effectLst/>
                          <a:latin typeface="Century Gothic"/>
                        </a:rPr>
                        <a:t>16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25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€ 171,14</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33576">
                <a:tc>
                  <a:txBody>
                    <a:bodyPr/>
                    <a:lstStyle/>
                    <a:p>
                      <a:pPr algn="ctr" fontAlgn="ctr"/>
                      <a:r>
                        <a:rPr lang="it-IT" sz="1000" b="0" i="0" u="none" strike="noStrike" dirty="0">
                          <a:solidFill>
                            <a:srgbClr val="231F20"/>
                          </a:solidFill>
                          <a:effectLst/>
                          <a:latin typeface="Century Gothic"/>
                        </a:rPr>
                        <a:t>26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40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€ 255,57</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3576">
                <a:tc>
                  <a:txBody>
                    <a:bodyPr/>
                    <a:lstStyle/>
                    <a:p>
                      <a:pPr algn="ctr" fontAlgn="ctr"/>
                      <a:r>
                        <a:rPr lang="it-IT" sz="1000" b="0" i="0" u="none" strike="noStrike" dirty="0">
                          <a:solidFill>
                            <a:srgbClr val="231F20"/>
                          </a:solidFill>
                          <a:effectLst/>
                          <a:latin typeface="Century Gothic"/>
                        </a:rPr>
                        <a:t>41 </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oltre</a:t>
                      </a:r>
                    </a:p>
                  </a:txBody>
                  <a:tcPr marL="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€ 427,17</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graphicFrame>
        <p:nvGraphicFramePr>
          <p:cNvPr id="34" name="Tabella 33"/>
          <p:cNvGraphicFramePr>
            <a:graphicFrameLocks noGrp="1"/>
          </p:cNvGraphicFramePr>
          <p:nvPr/>
        </p:nvGraphicFramePr>
        <p:xfrm>
          <a:off x="3601906" y="20935513"/>
          <a:ext cx="2340000" cy="1296145"/>
        </p:xfrm>
        <a:graphic>
          <a:graphicData uri="http://schemas.openxmlformats.org/drawingml/2006/table">
            <a:tbl>
              <a:tblPr/>
              <a:tblGrid>
                <a:gridCol w="108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tblGrid>
              <a:tr h="502045">
                <a:tc>
                  <a:txBody>
                    <a:bodyPr/>
                    <a:lstStyle/>
                    <a:p>
                      <a:pPr algn="ctr" fontAlgn="ctr"/>
                      <a:r>
                        <a:rPr lang="it-IT" sz="1000" b="1" i="0" u="none" strike="noStrike" dirty="0">
                          <a:solidFill>
                            <a:srgbClr val="231F20"/>
                          </a:solidFill>
                          <a:effectLst/>
                          <a:latin typeface="Century Gothic"/>
                        </a:rPr>
                        <a:t>TIPO VEICOLO</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2E8E4C"/>
                      </a:solidFill>
                      <a:prstDash val="solid"/>
                      <a:round/>
                      <a:headEnd type="none" w="med" len="med"/>
                      <a:tailEnd type="none" w="med" len="med"/>
                    </a:lnB>
                    <a:solidFill>
                      <a:srgbClr val="D9D9D9"/>
                    </a:solidFill>
                  </a:tcPr>
                </a:tc>
                <a:tc>
                  <a:txBody>
                    <a:bodyPr/>
                    <a:lstStyle/>
                    <a:p>
                      <a:pPr algn="ctr" fontAlgn="ctr"/>
                      <a:r>
                        <a:rPr lang="it-IT" sz="1000" b="1" i="0" u="none" strike="noStrike" dirty="0">
                          <a:solidFill>
                            <a:srgbClr val="231F20"/>
                          </a:solidFill>
                          <a:effectLst/>
                          <a:latin typeface="Century Gothic"/>
                        </a:rPr>
                        <a:t>TASSA AUTOMOBILISTICA ANNUALE</a:t>
                      </a:r>
                    </a:p>
                  </a:txBody>
                  <a:tcPr marL="21770" marR="21770" marT="21807"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42316">
                <a:tc>
                  <a:txBody>
                    <a:bodyPr/>
                    <a:lstStyle/>
                    <a:p>
                      <a:pPr algn="ctr" fontAlgn="ctr"/>
                      <a:r>
                        <a:rPr lang="it-IT" sz="1000" b="0" i="0" u="none" strike="noStrike" dirty="0">
                          <a:solidFill>
                            <a:srgbClr val="231F20"/>
                          </a:solidFill>
                          <a:effectLst/>
                          <a:latin typeface="Century Gothic"/>
                        </a:rPr>
                        <a:t>Autoveicoli e rimorchi </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2E8E4C"/>
                      </a:solidFill>
                      <a:prstDash val="solid"/>
                      <a:round/>
                      <a:headEnd type="none" w="med" len="med"/>
                      <a:tailEnd type="none" w="med" len="med"/>
                    </a:lnR>
                    <a:lnT w="6350" cap="flat" cmpd="sng" algn="ctr">
                      <a:solidFill>
                        <a:srgbClr val="2E8E4C"/>
                      </a:solidFill>
                      <a:prstDash val="solid"/>
                      <a:round/>
                      <a:headEnd type="none" w="med" len="med"/>
                      <a:tailEnd type="none" w="med" len="med"/>
                    </a:lnT>
                    <a:lnB w="6350" cap="flat" cmpd="sng" algn="ctr">
                      <a:solidFill>
                        <a:srgbClr val="2E8E4C"/>
                      </a:solidFill>
                      <a:prstDash val="solid"/>
                      <a:round/>
                      <a:headEnd type="none" w="med" len="med"/>
                      <a:tailEnd type="none" w="med" len="med"/>
                    </a:lnB>
                  </a:tcPr>
                </a:tc>
                <a:tc>
                  <a:txBody>
                    <a:bodyPr/>
                    <a:lstStyle/>
                    <a:p>
                      <a:pPr algn="ctr" fontAlgn="ctr"/>
                      <a:r>
                        <a:rPr lang="it-IT" sz="1000" b="0" i="0" u="none" strike="noStrike" dirty="0">
                          <a:solidFill>
                            <a:srgbClr val="231F20"/>
                          </a:solidFill>
                          <a:effectLst/>
                          <a:latin typeface="Century Gothic"/>
                        </a:rPr>
                        <a:t>€ 210,00</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r h="225892">
                <a:tc>
                  <a:txBody>
                    <a:bodyPr/>
                    <a:lstStyle/>
                    <a:p>
                      <a:pPr algn="ctr" fontAlgn="ctr"/>
                      <a:r>
                        <a:rPr lang="it-IT" sz="1000" b="0" i="0" u="none" strike="noStrike" dirty="0">
                          <a:solidFill>
                            <a:srgbClr val="231F20"/>
                          </a:solidFill>
                          <a:effectLst/>
                          <a:latin typeface="Century Gothic"/>
                        </a:rPr>
                        <a:t>Ciclomotori </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2E8E4C"/>
                      </a:solidFill>
                      <a:prstDash val="solid"/>
                      <a:round/>
                      <a:headEnd type="none" w="med" len="med"/>
                      <a:tailEnd type="none" w="med" len="med"/>
                    </a:lnR>
                    <a:lnT w="6350" cap="flat" cmpd="sng" algn="ctr">
                      <a:solidFill>
                        <a:srgbClr val="2E8E4C"/>
                      </a:solidFill>
                      <a:prstDash val="solid"/>
                      <a:round/>
                      <a:headEnd type="none" w="med" len="med"/>
                      <a:tailEnd type="none" w="med" len="med"/>
                    </a:lnT>
                    <a:lnB w="6350" cap="flat" cmpd="sng" algn="ctr">
                      <a:solidFill>
                        <a:srgbClr val="2E8E4C"/>
                      </a:solidFill>
                      <a:prstDash val="solid"/>
                      <a:round/>
                      <a:headEnd type="none" w="med" len="med"/>
                      <a:tailEnd type="none" w="med" len="med"/>
                    </a:lnB>
                  </a:tcPr>
                </a:tc>
                <a:tc>
                  <a:txBody>
                    <a:bodyPr/>
                    <a:lstStyle/>
                    <a:p>
                      <a:pPr algn="ctr" fontAlgn="ctr"/>
                      <a:r>
                        <a:rPr lang="it-IT" sz="1000" b="0" i="0" u="none" strike="noStrike" dirty="0">
                          <a:solidFill>
                            <a:srgbClr val="231F20"/>
                          </a:solidFill>
                          <a:effectLst/>
                          <a:latin typeface="Century Gothic"/>
                        </a:rPr>
                        <a:t>€ 20,00</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2"/>
                  </a:ext>
                </a:extLst>
              </a:tr>
              <a:tr h="225892">
                <a:tc>
                  <a:txBody>
                    <a:bodyPr/>
                    <a:lstStyle/>
                    <a:p>
                      <a:pPr algn="ctr" fontAlgn="ctr"/>
                      <a:r>
                        <a:rPr lang="it-IT" sz="1000" b="0" i="0" u="none" strike="noStrike" dirty="0">
                          <a:solidFill>
                            <a:srgbClr val="231F20"/>
                          </a:solidFill>
                          <a:effectLst/>
                          <a:latin typeface="Century Gothic"/>
                        </a:rPr>
                        <a:t>Motoveicoli </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2E8E4C"/>
                      </a:solidFill>
                      <a:prstDash val="solid"/>
                      <a:round/>
                      <a:headEnd type="none" w="med" len="med"/>
                      <a:tailEnd type="none" w="med" len="med"/>
                    </a:lnR>
                    <a:lnT w="6350" cap="flat" cmpd="sng" algn="ctr">
                      <a:solidFill>
                        <a:srgbClr val="2E8E4C"/>
                      </a:solidFill>
                      <a:prstDash val="solid"/>
                      <a:round/>
                      <a:headEnd type="none" w="med" len="med"/>
                      <a:tailEnd type="none" w="med" len="med"/>
                    </a:lnT>
                    <a:lnB w="6350" cap="flat" cmpd="sng" algn="ctr">
                      <a:solidFill>
                        <a:srgbClr val="2E8E4C"/>
                      </a:solidFill>
                      <a:prstDash val="solid"/>
                      <a:round/>
                      <a:headEnd type="none" w="med" len="med"/>
                      <a:tailEnd type="none" w="med" len="med"/>
                    </a:lnB>
                  </a:tcPr>
                </a:tc>
                <a:tc>
                  <a:txBody>
                    <a:bodyPr/>
                    <a:lstStyle/>
                    <a:p>
                      <a:pPr algn="ctr" fontAlgn="ctr"/>
                      <a:r>
                        <a:rPr lang="it-IT" sz="1000" b="0" i="0" u="none" strike="noStrike" dirty="0">
                          <a:solidFill>
                            <a:srgbClr val="231F20"/>
                          </a:solidFill>
                          <a:effectLst/>
                          <a:latin typeface="Century Gothic"/>
                        </a:rPr>
                        <a:t>€ 32,00</a:t>
                      </a:r>
                    </a:p>
                  </a:txBody>
                  <a:tcPr marL="21770" marR="21770" marT="21807" marB="0" anchor="ctr">
                    <a:lnL w="6350" cap="flat" cmpd="sng" algn="ctr">
                      <a:solidFill>
                        <a:srgbClr val="2E8E4C"/>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6" name="Tabella 35"/>
          <p:cNvGraphicFramePr>
            <a:graphicFrameLocks noGrp="1"/>
          </p:cNvGraphicFramePr>
          <p:nvPr>
            <p:extLst>
              <p:ext uri="{D42A27DB-BD31-4B8C-83A1-F6EECF244321}">
                <p14:modId xmlns:p14="http://schemas.microsoft.com/office/powerpoint/2010/main" val="4067356603"/>
              </p:ext>
            </p:extLst>
          </p:nvPr>
        </p:nvGraphicFramePr>
        <p:xfrm>
          <a:off x="6180966" y="21518804"/>
          <a:ext cx="5046337" cy="746760"/>
        </p:xfrm>
        <a:graphic>
          <a:graphicData uri="http://schemas.openxmlformats.org/drawingml/2006/table">
            <a:tbl>
              <a:tblPr firstRow="1" bandRow="1">
                <a:tableStyleId>{5C22544A-7EE6-4342-B048-85BDC9FD1C3A}</a:tableStyleId>
              </a:tblPr>
              <a:tblGrid>
                <a:gridCol w="1705293">
                  <a:extLst>
                    <a:ext uri="{9D8B030D-6E8A-4147-A177-3AD203B41FA5}">
                      <a16:colId xmlns:a16="http://schemas.microsoft.com/office/drawing/2014/main" val="20000"/>
                    </a:ext>
                  </a:extLst>
                </a:gridCol>
                <a:gridCol w="3341044">
                  <a:extLst>
                    <a:ext uri="{9D8B030D-6E8A-4147-A177-3AD203B41FA5}">
                      <a16:colId xmlns:a16="http://schemas.microsoft.com/office/drawing/2014/main" val="20001"/>
                    </a:ext>
                  </a:extLst>
                </a:gridCol>
              </a:tblGrid>
              <a:tr h="195835">
                <a:tc rowSpan="3">
                  <a:txBody>
                    <a:bodyPr/>
                    <a:lstStyle/>
                    <a:p>
                      <a:pPr algn="ctr"/>
                      <a:r>
                        <a:rPr lang="it-IT" sz="1600" b="1" dirty="0">
                          <a:solidFill>
                            <a:schemeClr val="bg1"/>
                          </a:solidFill>
                          <a:latin typeface="Century Gothic" pitchFamily="34" charset="0"/>
                          <a:ea typeface="Calibri"/>
                          <a:cs typeface="HelveticaNeue-BoldCond"/>
                        </a:rPr>
                        <a:t>INFORMAZIONI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E8E4C"/>
                    </a:solidFill>
                  </a:tcPr>
                </a:tc>
                <a:tc>
                  <a:txBody>
                    <a:bodyPr/>
                    <a:lstStyle/>
                    <a:p>
                      <a:pPr marL="0" marR="0" lvl="0" indent="0" algn="l" defTabSz="2277940" rtl="0" eaLnBrk="1" fontAlgn="auto" latinLnBrk="0" hangingPunct="1">
                        <a:lnSpc>
                          <a:spcPct val="100000"/>
                        </a:lnSpc>
                        <a:spcBef>
                          <a:spcPts val="0"/>
                        </a:spcBef>
                        <a:spcAft>
                          <a:spcPts val="0"/>
                        </a:spcAft>
                        <a:buClrTx/>
                        <a:buSzTx/>
                        <a:buFontTx/>
                        <a:buNone/>
                        <a:tabLst/>
                        <a:defRPr/>
                      </a:pPr>
                      <a:r>
                        <a:rPr lang="en-US" sz="1100" b="1" dirty="0">
                          <a:solidFill>
                            <a:schemeClr val="tx1"/>
                          </a:solidFill>
                          <a:highlight>
                            <a:srgbClr val="2E8E4C"/>
                          </a:highlight>
                          <a:latin typeface="Century Gothic" pitchFamily="34" charset="0"/>
                        </a:rPr>
                        <a:t>Call Center Regionale:</a:t>
                      </a:r>
                      <a:r>
                        <a:rPr lang="it-IT" sz="1100" kern="1200" dirty="0">
                          <a:solidFill>
                            <a:schemeClr val="tx1"/>
                          </a:solidFill>
                          <a:effectLst/>
                          <a:highlight>
                            <a:srgbClr val="2E8E4C"/>
                          </a:highlight>
                          <a:latin typeface="Century Gothic" panose="020B0502020202020204" pitchFamily="34" charset="0"/>
                          <a:ea typeface="+mn-ea"/>
                          <a:cs typeface="+mn-cs"/>
                        </a:rPr>
                        <a:t> </a:t>
                      </a:r>
                      <a:r>
                        <a:rPr lang="it-IT" sz="1100" b="1" u="none" strike="noStrike" kern="1200" dirty="0">
                          <a:solidFill>
                            <a:schemeClr val="tx1"/>
                          </a:solidFill>
                          <a:effectLst/>
                          <a:highlight>
                            <a:srgbClr val="2E8E4C"/>
                          </a:highlight>
                          <a:latin typeface="Century Gothic" panose="020B0502020202020204" pitchFamily="34" charset="0"/>
                          <a:ea typeface="+mn-ea"/>
                          <a:cs typeface="+mn-cs"/>
                        </a:rPr>
                        <a:t>02.8390.8383</a:t>
                      </a:r>
                      <a:endParaRPr lang="it-IT" sz="1100" b="1" kern="1200" dirty="0">
                        <a:solidFill>
                          <a:schemeClr val="tx1"/>
                        </a:solidFill>
                        <a:effectLst/>
                        <a:highlight>
                          <a:srgbClr val="2E8E4C"/>
                        </a:highlight>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E8E4C"/>
                    </a:solidFill>
                  </a:tcPr>
                </a:tc>
                <a:extLst>
                  <a:ext uri="{0D108BD9-81ED-4DB2-BD59-A6C34878D82A}">
                    <a16:rowId xmlns:a16="http://schemas.microsoft.com/office/drawing/2014/main" val="10000"/>
                  </a:ext>
                </a:extLst>
              </a:tr>
              <a:tr h="195835">
                <a:tc vMerge="1">
                  <a:txBody>
                    <a:bodyPr/>
                    <a:lstStyle/>
                    <a:p>
                      <a:endParaRPr lang="it-IT" sz="100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2277940" rtl="0" eaLnBrk="1" fontAlgn="auto" latinLnBrk="0" hangingPunct="1">
                        <a:lnSpc>
                          <a:spcPct val="100000"/>
                        </a:lnSpc>
                        <a:spcBef>
                          <a:spcPts val="0"/>
                        </a:spcBef>
                        <a:spcAft>
                          <a:spcPts val="0"/>
                        </a:spcAft>
                        <a:buClrTx/>
                        <a:buSzTx/>
                        <a:buFontTx/>
                        <a:buNone/>
                        <a:tabLst/>
                        <a:defRPr/>
                      </a:pPr>
                      <a:r>
                        <a:rPr lang="it-IT" sz="1000" b="1" dirty="0">
                          <a:solidFill>
                            <a:schemeClr val="bg1"/>
                          </a:solidFill>
                          <a:latin typeface="Century Gothic" pitchFamily="34" charset="0"/>
                          <a:ea typeface="Calibri"/>
                          <a:cs typeface="HelveticaNeue-LightCond"/>
                        </a:rPr>
                        <a:t>PAGINA TRIBUTI: </a:t>
                      </a:r>
                      <a:r>
                        <a:rPr lang="it-IT" sz="1000" b="1" dirty="0">
                          <a:solidFill>
                            <a:schemeClr val="bg1"/>
                          </a:solidFill>
                          <a:latin typeface="Century Gothic" pitchFamily="34" charset="0"/>
                          <a:ea typeface="Calibri"/>
                          <a:cs typeface="HelveticaNeue-MediumCond"/>
                        </a:rPr>
                        <a:t>www.tributi.regione.lombardia.it</a:t>
                      </a:r>
                      <a:endParaRPr lang="it-IT" sz="1000" b="1" dirty="0">
                        <a:solidFill>
                          <a:schemeClr val="bg1"/>
                        </a:solidFill>
                        <a:latin typeface="Century Gothic" pitchFamily="34" charset="0"/>
                        <a:ea typeface="Calibri"/>
                        <a:cs typeface="Times New Roma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E8E4C"/>
                    </a:solidFill>
                  </a:tcPr>
                </a:tc>
                <a:extLst>
                  <a:ext uri="{0D108BD9-81ED-4DB2-BD59-A6C34878D82A}">
                    <a16:rowId xmlns:a16="http://schemas.microsoft.com/office/drawing/2014/main" val="10001"/>
                  </a:ext>
                </a:extLst>
              </a:tr>
              <a:tr h="195835">
                <a:tc vMerge="1">
                  <a:txBody>
                    <a:bodyPr/>
                    <a:lstStyle/>
                    <a:p>
                      <a:endParaRPr lang="it-IT" sz="100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2277940" rtl="0" eaLnBrk="1" fontAlgn="auto" latinLnBrk="0" hangingPunct="1">
                        <a:lnSpc>
                          <a:spcPct val="100000"/>
                        </a:lnSpc>
                        <a:spcBef>
                          <a:spcPts val="0"/>
                        </a:spcBef>
                        <a:spcAft>
                          <a:spcPts val="0"/>
                        </a:spcAft>
                        <a:buClrTx/>
                        <a:buSzTx/>
                        <a:buFontTx/>
                        <a:buNone/>
                        <a:tabLst/>
                        <a:defRPr/>
                      </a:pPr>
                      <a:endParaRPr lang="it-IT" sz="1000" b="1" dirty="0">
                        <a:solidFill>
                          <a:schemeClr val="bg1"/>
                        </a:solidFill>
                        <a:latin typeface="Century Gothic" pitchFamily="34" charset="0"/>
                        <a:ea typeface="Calibri"/>
                        <a:cs typeface="Times New Roma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E8E4C"/>
                    </a:solidFill>
                  </a:tcPr>
                </a:tc>
                <a:extLst>
                  <a:ext uri="{0D108BD9-81ED-4DB2-BD59-A6C34878D82A}">
                    <a16:rowId xmlns:a16="http://schemas.microsoft.com/office/drawing/2014/main" val="10002"/>
                  </a:ext>
                </a:extLst>
              </a:tr>
            </a:tbl>
          </a:graphicData>
        </a:graphic>
      </p:graphicFrame>
      <p:graphicFrame>
        <p:nvGraphicFramePr>
          <p:cNvPr id="35" name="Tabella 34"/>
          <p:cNvGraphicFramePr>
            <a:graphicFrameLocks noGrp="1"/>
          </p:cNvGraphicFramePr>
          <p:nvPr>
            <p:extLst>
              <p:ext uri="{D42A27DB-BD31-4B8C-83A1-F6EECF244321}">
                <p14:modId xmlns:p14="http://schemas.microsoft.com/office/powerpoint/2010/main" val="1225058546"/>
              </p:ext>
            </p:extLst>
          </p:nvPr>
        </p:nvGraphicFramePr>
        <p:xfrm>
          <a:off x="1079921" y="3240212"/>
          <a:ext cx="5472608" cy="7213549"/>
        </p:xfrm>
        <a:graphic>
          <a:graphicData uri="http://schemas.openxmlformats.org/drawingml/2006/table">
            <a:tbl>
              <a:tblPr/>
              <a:tblGrid>
                <a:gridCol w="3328025">
                  <a:extLst>
                    <a:ext uri="{9D8B030D-6E8A-4147-A177-3AD203B41FA5}">
                      <a16:colId xmlns:a16="http://schemas.microsoft.com/office/drawing/2014/main" val="20000"/>
                    </a:ext>
                  </a:extLst>
                </a:gridCol>
                <a:gridCol w="992456">
                  <a:extLst>
                    <a:ext uri="{9D8B030D-6E8A-4147-A177-3AD203B41FA5}">
                      <a16:colId xmlns:a16="http://schemas.microsoft.com/office/drawing/2014/main" val="20001"/>
                    </a:ext>
                  </a:extLst>
                </a:gridCol>
                <a:gridCol w="1152127">
                  <a:extLst>
                    <a:ext uri="{9D8B030D-6E8A-4147-A177-3AD203B41FA5}">
                      <a16:colId xmlns:a16="http://schemas.microsoft.com/office/drawing/2014/main" val="20002"/>
                    </a:ext>
                  </a:extLst>
                </a:gridCol>
              </a:tblGrid>
              <a:tr h="308074">
                <a:tc>
                  <a:txBody>
                    <a:bodyPr/>
                    <a:lstStyle/>
                    <a:p>
                      <a:pPr algn="ctr" fontAlgn="ctr"/>
                      <a:r>
                        <a:rPr lang="it-IT" sz="1000" b="1" i="0" u="none" strike="noStrike" dirty="0">
                          <a:solidFill>
                            <a:srgbClr val="231F20"/>
                          </a:solidFill>
                          <a:effectLst/>
                          <a:latin typeface="Century Gothic"/>
                        </a:rPr>
                        <a:t>CLASSE</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gridSpan="2">
                  <a:txBody>
                    <a:bodyPr/>
                    <a:lstStyle/>
                    <a:p>
                      <a:pPr algn="ctr" fontAlgn="ctr"/>
                      <a:r>
                        <a:rPr lang="it-IT" sz="1000" b="1" i="0" u="none" strike="noStrike" dirty="0">
                          <a:solidFill>
                            <a:srgbClr val="231F20"/>
                          </a:solidFill>
                          <a:effectLst/>
                          <a:latin typeface="Century Gothic"/>
                        </a:rPr>
                        <a:t>TASSA AUTOMOBILISTICA</a:t>
                      </a:r>
                    </a:p>
                    <a:p>
                      <a:pPr algn="ctr" fontAlgn="ctr"/>
                      <a:r>
                        <a:rPr lang="it-IT" sz="1000" b="1" i="0" u="none" strike="noStrike" dirty="0">
                          <a:solidFill>
                            <a:srgbClr val="231F20"/>
                          </a:solidFill>
                          <a:effectLst/>
                          <a:latin typeface="Century Gothic"/>
                        </a:rPr>
                        <a:t>ANNUALE</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hMerge="1">
                  <a:txBody>
                    <a:bodyPr/>
                    <a:lstStyle/>
                    <a:p>
                      <a:endParaRPr lang="it-IT"/>
                    </a:p>
                  </a:txBody>
                  <a:tcPr/>
                </a:tc>
                <a:extLst>
                  <a:ext uri="{0D108BD9-81ED-4DB2-BD59-A6C34878D82A}">
                    <a16:rowId xmlns:a16="http://schemas.microsoft.com/office/drawing/2014/main" val="10000"/>
                  </a:ext>
                </a:extLst>
              </a:tr>
              <a:tr h="315773">
                <a:tc>
                  <a:txBody>
                    <a:bodyPr/>
                    <a:lstStyle/>
                    <a:p>
                      <a:pPr algn="l" fontAlgn="ctr"/>
                      <a:r>
                        <a:rPr lang="it-IT" sz="1000" b="0" i="0" u="none" strike="noStrike" dirty="0">
                          <a:solidFill>
                            <a:srgbClr val="231F20"/>
                          </a:solidFill>
                          <a:effectLst/>
                          <a:latin typeface="Century Gothic"/>
                        </a:rPr>
                        <a:t>AUTOVETTURE  E AUTOVEICOLI  USO PROMISCUO</a:t>
                      </a:r>
                      <a:br>
                        <a:rPr lang="it-IT" sz="1000" b="0" i="0" u="none" strike="noStrike" dirty="0">
                          <a:solidFill>
                            <a:srgbClr val="231F20"/>
                          </a:solidFill>
                          <a:effectLst/>
                          <a:latin typeface="Century Gothic"/>
                        </a:rPr>
                      </a:br>
                      <a:r>
                        <a:rPr lang="it-IT" sz="1000" b="0" i="0" u="none" strike="noStrike" dirty="0">
                          <a:solidFill>
                            <a:srgbClr val="231F20"/>
                          </a:solidFill>
                          <a:effectLst/>
                          <a:latin typeface="Century Gothic"/>
                        </a:rPr>
                        <a:t>AUTOCARRI Art. 1</a:t>
                      </a:r>
                      <a:r>
                        <a:rPr lang="it-IT" sz="1000" b="0" i="0" u="none" strike="noStrike">
                          <a:solidFill>
                            <a:srgbClr val="231F20"/>
                          </a:solidFill>
                          <a:effectLst/>
                          <a:latin typeface="Century Gothic"/>
                        </a:rPr>
                        <a:t>, c 321,  </a:t>
                      </a:r>
                      <a:r>
                        <a:rPr lang="it-IT" sz="1000" b="0" i="0" u="none" strike="noStrike" dirty="0">
                          <a:solidFill>
                            <a:srgbClr val="231F20"/>
                          </a:solidFill>
                          <a:effectLst/>
                          <a:latin typeface="Century Gothic"/>
                        </a:rPr>
                        <a:t>L. n. 296/2006</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FINO 100  KW </a:t>
                      </a:r>
                    </a:p>
                    <a:p>
                      <a:pPr algn="ctr" fontAlgn="ctr"/>
                      <a:r>
                        <a:rPr lang="it-IT" sz="1000" b="0" i="0" u="none" strike="noStrike" dirty="0">
                          <a:solidFill>
                            <a:srgbClr val="231F20"/>
                          </a:solidFill>
                          <a:effectLst/>
                          <a:latin typeface="Century Gothic"/>
                        </a:rPr>
                        <a:t>(per ogni KW) </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OLTRE 100  KW</a:t>
                      </a:r>
                    </a:p>
                    <a:p>
                      <a:pPr algn="ctr" fontAlgn="ctr"/>
                      <a:r>
                        <a:rPr lang="it-IT" sz="1000" b="0" i="0" u="none" strike="noStrike" dirty="0">
                          <a:solidFill>
                            <a:srgbClr val="231F20"/>
                          </a:solidFill>
                          <a:effectLst/>
                          <a:latin typeface="Century Gothic"/>
                        </a:rPr>
                        <a:t>(per ogni KW) </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extLst>
                  <a:ext uri="{0D108BD9-81ED-4DB2-BD59-A6C34878D82A}">
                    <a16:rowId xmlns:a16="http://schemas.microsoft.com/office/drawing/2014/main" val="10001"/>
                  </a:ext>
                </a:extLst>
              </a:tr>
              <a:tr h="284195">
                <a:tc>
                  <a:txBody>
                    <a:bodyPr/>
                    <a:lstStyle/>
                    <a:p>
                      <a:pPr algn="l" fontAlgn="ctr"/>
                      <a:r>
                        <a:rPr lang="it-IT" sz="1000" b="0" i="0" u="none" strike="noStrike" dirty="0">
                          <a:solidFill>
                            <a:srgbClr val="231F20"/>
                          </a:solidFill>
                          <a:effectLst/>
                          <a:latin typeface="Century Gothic"/>
                        </a:rPr>
                        <a:t>EURO 0 </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€ 3,00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€ 4,50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284195">
                <a:tc>
                  <a:txBody>
                    <a:bodyPr/>
                    <a:lstStyle/>
                    <a:p>
                      <a:pPr algn="l" fontAlgn="ctr"/>
                      <a:r>
                        <a:rPr lang="it-IT" sz="1000" b="0" i="0" u="none" strike="noStrike" dirty="0">
                          <a:solidFill>
                            <a:srgbClr val="231F20"/>
                          </a:solidFill>
                          <a:effectLst/>
                          <a:latin typeface="Century Gothic"/>
                        </a:rPr>
                        <a:t>EURO 1 </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€ 2,90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€ 4,35</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284195">
                <a:tc>
                  <a:txBody>
                    <a:bodyPr/>
                    <a:lstStyle/>
                    <a:p>
                      <a:pPr algn="l" fontAlgn="ctr"/>
                      <a:r>
                        <a:rPr lang="it-IT" sz="1000" b="0" i="0" u="none" strike="noStrike" dirty="0">
                          <a:solidFill>
                            <a:srgbClr val="231F20"/>
                          </a:solidFill>
                          <a:effectLst/>
                          <a:latin typeface="Century Gothic"/>
                        </a:rPr>
                        <a:t>EURO 2 </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€ 2,80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€ 4,20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extLst>
                  <a:ext uri="{0D108BD9-81ED-4DB2-BD59-A6C34878D82A}">
                    <a16:rowId xmlns:a16="http://schemas.microsoft.com/office/drawing/2014/main" val="10004"/>
                  </a:ext>
                </a:extLst>
              </a:tr>
              <a:tr h="284195">
                <a:tc>
                  <a:txBody>
                    <a:bodyPr/>
                    <a:lstStyle/>
                    <a:p>
                      <a:pPr algn="l" fontAlgn="ctr"/>
                      <a:r>
                        <a:rPr lang="it-IT" sz="1000" b="0" i="0" u="none" strike="noStrike" dirty="0">
                          <a:solidFill>
                            <a:srgbClr val="231F20"/>
                          </a:solidFill>
                          <a:effectLst/>
                          <a:latin typeface="Century Gothic"/>
                        </a:rPr>
                        <a:t>EURO 3 </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€ 2,70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€ 4,05</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284195">
                <a:tc>
                  <a:txBody>
                    <a:bodyPr/>
                    <a:lstStyle/>
                    <a:p>
                      <a:pPr algn="l" fontAlgn="ctr"/>
                      <a:r>
                        <a:rPr lang="it-IT" sz="1000" b="0" i="0" u="none" strike="noStrike" dirty="0">
                          <a:solidFill>
                            <a:srgbClr val="231F20"/>
                          </a:solidFill>
                          <a:effectLst/>
                          <a:latin typeface="Century Gothic"/>
                        </a:rPr>
                        <a:t>EURO 4-5-6 </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€ 2,58</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€ 3,87</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15773">
                <a:tc>
                  <a:txBody>
                    <a:bodyPr/>
                    <a:lstStyle/>
                    <a:p>
                      <a:pPr algn="l" fontAlgn="ctr"/>
                      <a:r>
                        <a:rPr lang="it-IT" sz="1000" b="0" i="0" u="none" strike="noStrike" dirty="0">
                          <a:solidFill>
                            <a:srgbClr val="231F20"/>
                          </a:solidFill>
                          <a:effectLst/>
                          <a:latin typeface="Century Gothic"/>
                        </a:rPr>
                        <a:t>AUTOBUS</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gridSpan="2">
                  <a:txBody>
                    <a:bodyPr/>
                    <a:lstStyle/>
                    <a:p>
                      <a:pPr algn="ctr" fontAlgn="ctr"/>
                      <a:r>
                        <a:rPr lang="it-IT" sz="1000" b="0" i="0" u="none" strike="noStrike" dirty="0">
                          <a:solidFill>
                            <a:srgbClr val="231F20"/>
                          </a:solidFill>
                          <a:effectLst/>
                          <a:latin typeface="Century Gothic"/>
                        </a:rPr>
                        <a:t>€ 2,94 (per ogni KW)</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endParaRPr lang="it-IT"/>
                    </a:p>
                  </a:txBody>
                  <a:tcPr/>
                </a:tc>
                <a:extLst>
                  <a:ext uri="{0D108BD9-81ED-4DB2-BD59-A6C34878D82A}">
                    <a16:rowId xmlns:a16="http://schemas.microsoft.com/office/drawing/2014/main" val="10007"/>
                  </a:ext>
                </a:extLst>
              </a:tr>
              <a:tr h="315773">
                <a:tc>
                  <a:txBody>
                    <a:bodyPr/>
                    <a:lstStyle/>
                    <a:p>
                      <a:pPr algn="l" fontAlgn="ctr"/>
                      <a:r>
                        <a:rPr lang="it-IT" sz="1000" b="0" i="0" u="none" strike="noStrike" dirty="0">
                          <a:solidFill>
                            <a:srgbClr val="231F20"/>
                          </a:solidFill>
                          <a:effectLst/>
                          <a:latin typeface="Century Gothic"/>
                        </a:rPr>
                        <a:t>AUTOVEICOLI SPECIALI, escluso autocaravan</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gridSpan="2">
                  <a:txBody>
                    <a:bodyPr/>
                    <a:lstStyle/>
                    <a:p>
                      <a:pPr algn="ctr" fontAlgn="ctr"/>
                      <a:r>
                        <a:rPr lang="it-IT" sz="1000" b="0" i="0" u="none" strike="noStrike" dirty="0">
                          <a:solidFill>
                            <a:srgbClr val="231F20"/>
                          </a:solidFill>
                          <a:effectLst/>
                          <a:latin typeface="Century Gothic"/>
                        </a:rPr>
                        <a:t>€ 0,43 (per ogni KW)</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endParaRPr lang="it-IT"/>
                    </a:p>
                  </a:txBody>
                  <a:tcPr/>
                </a:tc>
                <a:extLst>
                  <a:ext uri="{0D108BD9-81ED-4DB2-BD59-A6C34878D82A}">
                    <a16:rowId xmlns:a16="http://schemas.microsoft.com/office/drawing/2014/main" val="10008"/>
                  </a:ext>
                </a:extLst>
              </a:tr>
              <a:tr h="315773">
                <a:tc>
                  <a:txBody>
                    <a:bodyPr/>
                    <a:lstStyle/>
                    <a:p>
                      <a:pPr marL="0" marR="0" indent="0" algn="l" defTabSz="995690" rtl="0" eaLnBrk="1" fontAlgn="ctr" latinLnBrk="0" hangingPunct="1">
                        <a:lnSpc>
                          <a:spcPct val="100000"/>
                        </a:lnSpc>
                        <a:spcBef>
                          <a:spcPts val="0"/>
                        </a:spcBef>
                        <a:spcAft>
                          <a:spcPts val="0"/>
                        </a:spcAft>
                        <a:buClrTx/>
                        <a:buSzTx/>
                        <a:buFontTx/>
                        <a:buNone/>
                        <a:tabLst/>
                        <a:defRPr/>
                      </a:pPr>
                      <a:r>
                        <a:rPr lang="it-IT" sz="1000" b="0" i="0" u="none" strike="noStrike" dirty="0">
                          <a:solidFill>
                            <a:srgbClr val="231F20"/>
                          </a:solidFill>
                          <a:effectLst/>
                          <a:latin typeface="Century Gothic"/>
                        </a:rPr>
                        <a:t>RIMORCHI SPECIALI CON MASSA  UGUALE O SUPERIORE A 3,5 tonnellate</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gridSpan="2">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it-IT" sz="1000" b="0" i="0" u="none" strike="noStrike" dirty="0">
                          <a:solidFill>
                            <a:srgbClr val="231F20"/>
                          </a:solidFill>
                          <a:effectLst/>
                          <a:latin typeface="Century Gothic"/>
                        </a:rPr>
                        <a:t>Tassa fissa € 25,00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endParaRPr lang="it-IT"/>
                    </a:p>
                  </a:txBody>
                  <a:tcPr/>
                </a:tc>
                <a:extLst>
                  <a:ext uri="{0D108BD9-81ED-4DB2-BD59-A6C34878D82A}">
                    <a16:rowId xmlns:a16="http://schemas.microsoft.com/office/drawing/2014/main" val="10009"/>
                  </a:ext>
                </a:extLst>
              </a:tr>
              <a:tr h="315773">
                <a:tc>
                  <a:txBody>
                    <a:bodyPr/>
                    <a:lstStyle/>
                    <a:p>
                      <a:pPr algn="l" fontAlgn="ctr"/>
                      <a:r>
                        <a:rPr lang="it-IT" sz="1000" b="0" i="0" u="none" strike="noStrike" dirty="0">
                          <a:solidFill>
                            <a:srgbClr val="231F20"/>
                          </a:solidFill>
                          <a:effectLst/>
                          <a:latin typeface="Century Gothic"/>
                        </a:rPr>
                        <a:t>AUTOCARAVAN</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gridSpan="2">
                  <a:txBody>
                    <a:bodyPr/>
                    <a:lstStyle/>
                    <a:p>
                      <a:pPr algn="ctr" fontAlgn="ctr"/>
                      <a:r>
                        <a:rPr lang="it-IT" sz="1000" b="0" i="0" u="none" strike="noStrike" dirty="0">
                          <a:solidFill>
                            <a:srgbClr val="231F20"/>
                          </a:solidFill>
                          <a:effectLst/>
                          <a:latin typeface="Century Gothic"/>
                        </a:rPr>
                        <a:t>€ 1,00 (per ogni KW) </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endParaRPr lang="it-IT"/>
                    </a:p>
                  </a:txBody>
                  <a:tcPr/>
                </a:tc>
                <a:extLst>
                  <a:ext uri="{0D108BD9-81ED-4DB2-BD59-A6C34878D82A}">
                    <a16:rowId xmlns:a16="http://schemas.microsoft.com/office/drawing/2014/main" val="10010"/>
                  </a:ext>
                </a:extLst>
              </a:tr>
              <a:tr h="315773">
                <a:tc>
                  <a:txBody>
                    <a:bodyPr/>
                    <a:lstStyle/>
                    <a:p>
                      <a:pPr algn="l" fontAlgn="ctr"/>
                      <a:r>
                        <a:rPr lang="it-IT" sz="1000" b="0" i="0" u="none" strike="noStrike" dirty="0">
                          <a:solidFill>
                            <a:srgbClr val="231F20"/>
                          </a:solidFill>
                          <a:effectLst/>
                          <a:latin typeface="Century Gothic"/>
                        </a:rPr>
                        <a:t>MOTOCICLI OLTRE 50 cc.</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FINO A 11 KW </a:t>
                      </a:r>
                    </a:p>
                    <a:p>
                      <a:pPr algn="ctr" fontAlgn="ctr"/>
                      <a:r>
                        <a:rPr lang="it-IT" sz="1000" b="0" i="0" u="none" strike="noStrike" dirty="0">
                          <a:solidFill>
                            <a:srgbClr val="231F20"/>
                          </a:solidFill>
                          <a:effectLst/>
                          <a:latin typeface="Century Gothic"/>
                        </a:rPr>
                        <a:t>(tassa fissa) </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OLTRE 11 KW</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extLst>
                  <a:ext uri="{0D108BD9-81ED-4DB2-BD59-A6C34878D82A}">
                    <a16:rowId xmlns:a16="http://schemas.microsoft.com/office/drawing/2014/main" val="10011"/>
                  </a:ext>
                </a:extLst>
              </a:tr>
              <a:tr h="315773">
                <a:tc>
                  <a:txBody>
                    <a:bodyPr/>
                    <a:lstStyle/>
                    <a:p>
                      <a:pPr algn="l" fontAlgn="ctr"/>
                      <a:r>
                        <a:rPr lang="it-IT" sz="1000" b="0" i="0" u="none" strike="noStrike" dirty="0">
                          <a:solidFill>
                            <a:srgbClr val="231F20"/>
                          </a:solidFill>
                          <a:effectLst/>
                          <a:latin typeface="Century Gothic"/>
                        </a:rPr>
                        <a:t>EURO 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€ 26,00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€ 26,00 +</a:t>
                      </a:r>
                    </a:p>
                    <a:p>
                      <a:pPr algn="ctr" fontAlgn="ctr"/>
                      <a:r>
                        <a:rPr lang="it-IT" sz="1000" b="0" i="0" u="none" strike="noStrike" dirty="0">
                          <a:solidFill>
                            <a:srgbClr val="231F20"/>
                          </a:solidFill>
                          <a:effectLst/>
                          <a:latin typeface="Century Gothic"/>
                        </a:rPr>
                        <a:t>(€ 1,70 * KW totali)</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extLst>
                  <a:ext uri="{0D108BD9-81ED-4DB2-BD59-A6C34878D82A}">
                    <a16:rowId xmlns:a16="http://schemas.microsoft.com/office/drawing/2014/main" val="10012"/>
                  </a:ext>
                </a:extLst>
              </a:tr>
              <a:tr h="374769">
                <a:tc>
                  <a:txBody>
                    <a:bodyPr/>
                    <a:lstStyle/>
                    <a:p>
                      <a:pPr algn="l" fontAlgn="ctr"/>
                      <a:r>
                        <a:rPr lang="it-IT" sz="1000" b="0" i="0" u="none" strike="noStrike" dirty="0">
                          <a:solidFill>
                            <a:srgbClr val="231F20"/>
                          </a:solidFill>
                          <a:effectLst/>
                          <a:latin typeface="Century Gothic"/>
                        </a:rPr>
                        <a:t>EURO 1</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€ 23,00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€ 23,00 +</a:t>
                      </a:r>
                    </a:p>
                    <a:p>
                      <a:pPr algn="ctr" fontAlgn="ctr"/>
                      <a:r>
                        <a:rPr lang="it-IT" sz="1000" b="0" i="0" u="none" strike="noStrike" dirty="0">
                          <a:solidFill>
                            <a:srgbClr val="231F20"/>
                          </a:solidFill>
                          <a:effectLst/>
                          <a:latin typeface="Century Gothic"/>
                        </a:rPr>
                        <a:t>(€ 1,30 * KW totali)</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extLst>
                  <a:ext uri="{0D108BD9-81ED-4DB2-BD59-A6C34878D82A}">
                    <a16:rowId xmlns:a16="http://schemas.microsoft.com/office/drawing/2014/main" val="10013"/>
                  </a:ext>
                </a:extLst>
              </a:tr>
              <a:tr h="360040">
                <a:tc>
                  <a:txBody>
                    <a:bodyPr/>
                    <a:lstStyle/>
                    <a:p>
                      <a:pPr algn="l" fontAlgn="ctr"/>
                      <a:r>
                        <a:rPr lang="it-IT" sz="1000" b="0" i="0" u="none" strike="noStrike" dirty="0">
                          <a:solidFill>
                            <a:srgbClr val="231F20"/>
                          </a:solidFill>
                          <a:effectLst/>
                          <a:latin typeface="Century Gothic"/>
                        </a:rPr>
                        <a:t>EURO 2</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€ 21,00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€ 21,00 +</a:t>
                      </a:r>
                    </a:p>
                    <a:p>
                      <a:pPr algn="ctr" fontAlgn="ctr"/>
                      <a:r>
                        <a:rPr lang="it-IT" sz="1000" b="0" i="0" u="none" strike="noStrike" dirty="0">
                          <a:solidFill>
                            <a:srgbClr val="231F20"/>
                          </a:solidFill>
                          <a:effectLst/>
                          <a:latin typeface="Century Gothic"/>
                        </a:rPr>
                        <a:t>(€ 1,00 * KW totali)</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dot"/>
                      <a:round/>
                      <a:headEnd type="none" w="med" len="med"/>
                      <a:tailEnd type="none" w="med" len="med"/>
                    </a:lnB>
                    <a:solidFill>
                      <a:srgbClr val="FFFFFF"/>
                    </a:solidFill>
                  </a:tcPr>
                </a:tc>
                <a:extLst>
                  <a:ext uri="{0D108BD9-81ED-4DB2-BD59-A6C34878D82A}">
                    <a16:rowId xmlns:a16="http://schemas.microsoft.com/office/drawing/2014/main" val="10014"/>
                  </a:ext>
                </a:extLst>
              </a:tr>
              <a:tr h="315773">
                <a:tc>
                  <a:txBody>
                    <a:bodyPr/>
                    <a:lstStyle/>
                    <a:p>
                      <a:pPr algn="l" fontAlgn="ctr"/>
                      <a:r>
                        <a:rPr lang="it-IT" sz="1000" b="0" i="0" u="none" strike="noStrike" dirty="0">
                          <a:solidFill>
                            <a:srgbClr val="000000"/>
                          </a:solidFill>
                          <a:effectLst/>
                          <a:latin typeface="Century Gothic"/>
                        </a:rPr>
                        <a:t>EURO 3 </a:t>
                      </a:r>
                      <a:r>
                        <a:rPr lang="it-IT" sz="1000" b="0" i="0" u="none" strike="noStrike">
                          <a:solidFill>
                            <a:srgbClr val="000000"/>
                          </a:solidFill>
                          <a:effectLst/>
                          <a:latin typeface="Century Gothic"/>
                        </a:rPr>
                        <a:t>e successivi</a:t>
                      </a:r>
                      <a:endParaRPr lang="it-IT" sz="1000" b="0" i="0" u="none" strike="noStrike" dirty="0">
                        <a:solidFill>
                          <a:srgbClr val="000000"/>
                        </a:solidFill>
                        <a:effectLst/>
                        <a:latin typeface="Century Gothic"/>
                      </a:endParaRP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€ 20,00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231F20"/>
                          </a:solidFill>
                          <a:effectLst/>
                          <a:latin typeface="Century Gothic"/>
                        </a:rPr>
                        <a:t>€ 19,11 +</a:t>
                      </a:r>
                    </a:p>
                    <a:p>
                      <a:pPr algn="ctr" fontAlgn="ctr"/>
                      <a:r>
                        <a:rPr lang="it-IT" sz="1000" b="0" i="0" u="none" strike="noStrike" dirty="0">
                          <a:solidFill>
                            <a:srgbClr val="231F20"/>
                          </a:solidFill>
                          <a:effectLst/>
                          <a:latin typeface="Century Gothic"/>
                        </a:rPr>
                        <a:t>(€ 0,88 * KW totali)</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dot"/>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58705">
                <a:tc gridSpan="3">
                  <a:txBody>
                    <a:bodyPr/>
                    <a:lstStyle/>
                    <a:p>
                      <a:pPr algn="l" fontAlgn="b"/>
                      <a:endParaRPr lang="it-IT" sz="1000" b="0" i="0" u="none" strike="noStrike" baseline="0" dirty="0">
                        <a:solidFill>
                          <a:srgbClr val="000000"/>
                        </a:solidFill>
                        <a:effectLst/>
                        <a:latin typeface="Calibri"/>
                      </a:endParaRPr>
                    </a:p>
                  </a:txBody>
                  <a:tcPr marL="9525" marR="9525" marT="9525" marB="0" anchor="b">
                    <a:lnL>
                      <a:noFill/>
                    </a:lnL>
                    <a:lnR>
                      <a:noFill/>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16"/>
                  </a:ext>
                </a:extLst>
              </a:tr>
              <a:tr h="442084">
                <a:tc>
                  <a:txBody>
                    <a:bodyPr/>
                    <a:lstStyle/>
                    <a:p>
                      <a:pPr algn="ctr" fontAlgn="ctr"/>
                      <a:r>
                        <a:rPr lang="it-IT" sz="1000" b="1" i="0" u="none" strike="noStrike" dirty="0">
                          <a:solidFill>
                            <a:srgbClr val="231F20"/>
                          </a:solidFill>
                          <a:effectLst/>
                          <a:latin typeface="Century Gothic"/>
                        </a:rPr>
                        <a:t>CLASSE</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gridSpan="2">
                  <a:txBody>
                    <a:bodyPr/>
                    <a:lstStyle/>
                    <a:p>
                      <a:pPr algn="ctr" fontAlgn="ctr"/>
                      <a:r>
                        <a:rPr lang="it-IT" sz="1000" b="1" i="0" u="none" strike="noStrike" dirty="0">
                          <a:solidFill>
                            <a:srgbClr val="231F20"/>
                          </a:solidFill>
                          <a:effectLst/>
                          <a:latin typeface="Century Gothic"/>
                        </a:rPr>
                        <a:t>TASSA DI CIRCOLAZIONE</a:t>
                      </a:r>
                    </a:p>
                    <a:p>
                      <a:pPr algn="ctr" fontAlgn="ctr"/>
                      <a:r>
                        <a:rPr lang="it-IT" sz="1000" b="1" i="0" u="none" strike="noStrike" dirty="0">
                          <a:solidFill>
                            <a:srgbClr val="231F20"/>
                          </a:solidFill>
                          <a:effectLst/>
                          <a:latin typeface="Century Gothic"/>
                        </a:rPr>
                        <a:t>ANNUALE</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9D9D9"/>
                    </a:solidFill>
                  </a:tcPr>
                </a:tc>
                <a:tc hMerge="1">
                  <a:txBody>
                    <a:bodyPr/>
                    <a:lstStyle/>
                    <a:p>
                      <a:endParaRPr lang="it-IT"/>
                    </a:p>
                  </a:txBody>
                  <a:tcPr/>
                </a:tc>
                <a:extLst>
                  <a:ext uri="{0D108BD9-81ED-4DB2-BD59-A6C34878D82A}">
                    <a16:rowId xmlns:a16="http://schemas.microsoft.com/office/drawing/2014/main" val="10017"/>
                  </a:ext>
                </a:extLst>
              </a:tr>
              <a:tr h="426387">
                <a:tc>
                  <a:txBody>
                    <a:bodyPr/>
                    <a:lstStyle/>
                    <a:p>
                      <a:pPr algn="l" fontAlgn="ctr"/>
                      <a:r>
                        <a:rPr lang="it-IT" sz="1000" b="0" i="0" u="none" strike="noStrike" dirty="0">
                          <a:solidFill>
                            <a:srgbClr val="231F20"/>
                          </a:solidFill>
                          <a:effectLst/>
                          <a:latin typeface="Century Gothic"/>
                        </a:rPr>
                        <a:t>RIMORCHI  CON MASSA  INFERIORE A 3,5 tonnellate </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gridSpan="2">
                  <a:txBody>
                    <a:bodyPr/>
                    <a:lstStyle/>
                    <a:p>
                      <a:pPr algn="ctr" fontAlgn="ctr"/>
                      <a:r>
                        <a:rPr lang="it-IT" sz="1000" b="0" i="0" u="none" strike="noStrike" dirty="0">
                          <a:solidFill>
                            <a:srgbClr val="231F20"/>
                          </a:solidFill>
                          <a:effectLst/>
                          <a:latin typeface="Century Gothic"/>
                        </a:rPr>
                        <a:t>Tassa fissa € 25,00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endParaRPr lang="it-IT"/>
                    </a:p>
                  </a:txBody>
                  <a:tcPr/>
                </a:tc>
                <a:extLst>
                  <a:ext uri="{0D108BD9-81ED-4DB2-BD59-A6C34878D82A}">
                    <a16:rowId xmlns:a16="http://schemas.microsoft.com/office/drawing/2014/main" val="10018"/>
                  </a:ext>
                </a:extLst>
              </a:tr>
              <a:tr h="598215">
                <a:tc>
                  <a:txBody>
                    <a:bodyPr/>
                    <a:lstStyle/>
                    <a:p>
                      <a:pPr algn="l" fontAlgn="ctr"/>
                      <a:r>
                        <a:rPr lang="it-IT" sz="1000" b="0" i="0" u="none" strike="noStrike" dirty="0">
                          <a:solidFill>
                            <a:schemeClr val="tx1"/>
                          </a:solidFill>
                          <a:effectLst/>
                          <a:latin typeface="Century Gothic"/>
                        </a:rPr>
                        <a:t>AUTOVETTURE  ULTRATRENTENNALI </a:t>
                      </a:r>
                      <a:r>
                        <a:rPr lang="it-IT" sz="800" b="0" i="0" u="none" strike="noStrike" baseline="0" dirty="0">
                          <a:solidFill>
                            <a:schemeClr val="tx1"/>
                          </a:solidFill>
                          <a:effectLst/>
                          <a:latin typeface="Century Gothic"/>
                        </a:rPr>
                        <a:t>(ad eccezione dei  veicoli iscritti  nei Registri Storici, vedi Esenzioni punto 4 e)</a:t>
                      </a:r>
                      <a:endParaRPr lang="it-IT" sz="800" b="0" i="0" u="none" strike="noStrike" dirty="0">
                        <a:solidFill>
                          <a:schemeClr val="tx1"/>
                        </a:solidFill>
                        <a:effectLst/>
                        <a:latin typeface="Century Gothic"/>
                      </a:endParaRP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gridSpan="2">
                  <a:txBody>
                    <a:bodyPr/>
                    <a:lstStyle/>
                    <a:p>
                      <a:pPr marL="0" marR="0" indent="0" algn="ctr" defTabSz="2277940" rtl="0" eaLnBrk="1" fontAlgn="ctr" latinLnBrk="0" hangingPunct="1">
                        <a:lnSpc>
                          <a:spcPct val="100000"/>
                        </a:lnSpc>
                        <a:spcBef>
                          <a:spcPts val="0"/>
                        </a:spcBef>
                        <a:spcAft>
                          <a:spcPts val="0"/>
                        </a:spcAft>
                        <a:buClrTx/>
                        <a:buSzTx/>
                        <a:buFontTx/>
                        <a:buNone/>
                        <a:tabLst/>
                        <a:defRPr/>
                      </a:pPr>
                      <a:endParaRPr lang="it-IT" sz="1000" b="0" i="0" u="none" strike="noStrike" dirty="0">
                        <a:solidFill>
                          <a:schemeClr val="tx1"/>
                        </a:solidFill>
                        <a:effectLst/>
                        <a:latin typeface="Century Gothic"/>
                      </a:endParaRPr>
                    </a:p>
                    <a:p>
                      <a:pPr marL="0" marR="0" indent="0" algn="ctr" defTabSz="2277940" rtl="0" eaLnBrk="1" fontAlgn="ctr" latinLnBrk="0" hangingPunct="1">
                        <a:lnSpc>
                          <a:spcPct val="100000"/>
                        </a:lnSpc>
                        <a:spcBef>
                          <a:spcPts val="0"/>
                        </a:spcBef>
                        <a:spcAft>
                          <a:spcPts val="0"/>
                        </a:spcAft>
                        <a:buClrTx/>
                        <a:buSzTx/>
                        <a:buFontTx/>
                        <a:buNone/>
                        <a:tabLst/>
                        <a:defRPr/>
                      </a:pPr>
                      <a:r>
                        <a:rPr lang="it-IT" sz="1000" b="0" i="0" u="none" strike="noStrike" dirty="0">
                          <a:solidFill>
                            <a:schemeClr val="tx1"/>
                          </a:solidFill>
                          <a:effectLst/>
                          <a:latin typeface="Century Gothic"/>
                        </a:rPr>
                        <a:t>Tassa fissa € 30,00</a:t>
                      </a:r>
                    </a:p>
                    <a:p>
                      <a:pPr algn="ctr" fontAlgn="ctr"/>
                      <a:endParaRPr lang="it-IT" sz="1000" b="0" i="0" u="none" strike="noStrike" dirty="0">
                        <a:solidFill>
                          <a:schemeClr val="tx1"/>
                        </a:solidFill>
                        <a:effectLst/>
                        <a:latin typeface="Century Gothic"/>
                      </a:endParaRP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endParaRPr lang="it-IT"/>
                    </a:p>
                  </a:txBody>
                  <a:tcPr/>
                </a:tc>
                <a:extLst>
                  <a:ext uri="{0D108BD9-81ED-4DB2-BD59-A6C34878D82A}">
                    <a16:rowId xmlns:a16="http://schemas.microsoft.com/office/drawing/2014/main" val="10019"/>
                  </a:ext>
                </a:extLst>
              </a:tr>
              <a:tr h="576064">
                <a:tc>
                  <a:txBody>
                    <a:bodyPr/>
                    <a:lstStyle/>
                    <a:p>
                      <a:pPr marL="0" marR="0" indent="0" algn="l" defTabSz="2277940" rtl="0" eaLnBrk="1" fontAlgn="ctr" latinLnBrk="0" hangingPunct="1">
                        <a:lnSpc>
                          <a:spcPct val="100000"/>
                        </a:lnSpc>
                        <a:spcBef>
                          <a:spcPts val="0"/>
                        </a:spcBef>
                        <a:spcAft>
                          <a:spcPts val="0"/>
                        </a:spcAft>
                        <a:buClrTx/>
                        <a:buSzTx/>
                        <a:buFontTx/>
                        <a:buNone/>
                        <a:tabLst/>
                        <a:defRPr/>
                      </a:pPr>
                      <a:endParaRPr lang="it-IT" sz="1000" b="0" i="0" u="none" strike="noStrike" dirty="0">
                        <a:solidFill>
                          <a:schemeClr val="tx1"/>
                        </a:solidFill>
                        <a:effectLst/>
                        <a:latin typeface="Century Gothic"/>
                      </a:endParaRPr>
                    </a:p>
                    <a:p>
                      <a:pPr marL="0" marR="0" indent="0" algn="l" defTabSz="2277940" rtl="0" eaLnBrk="1" fontAlgn="ctr" latinLnBrk="0" hangingPunct="1">
                        <a:lnSpc>
                          <a:spcPct val="100000"/>
                        </a:lnSpc>
                        <a:spcBef>
                          <a:spcPts val="0"/>
                        </a:spcBef>
                        <a:spcAft>
                          <a:spcPts val="0"/>
                        </a:spcAft>
                        <a:buClrTx/>
                        <a:buSzTx/>
                        <a:buFontTx/>
                        <a:buNone/>
                        <a:tabLst/>
                        <a:defRPr/>
                      </a:pPr>
                      <a:r>
                        <a:rPr lang="it-IT" sz="1000" b="0" i="0" u="none" strike="noStrike" dirty="0">
                          <a:solidFill>
                            <a:schemeClr val="tx1"/>
                          </a:solidFill>
                          <a:effectLst/>
                          <a:latin typeface="Century Gothic"/>
                        </a:rPr>
                        <a:t>MOTOCICLI</a:t>
                      </a:r>
                      <a:r>
                        <a:rPr lang="it-IT" sz="1000" b="0" i="0" u="none" strike="noStrike" baseline="0" dirty="0">
                          <a:solidFill>
                            <a:schemeClr val="tx1"/>
                          </a:solidFill>
                          <a:effectLst/>
                          <a:latin typeface="Century Gothic"/>
                        </a:rPr>
                        <a:t> </a:t>
                      </a:r>
                      <a:r>
                        <a:rPr lang="it-IT" sz="1000" b="0" i="0" u="none" strike="noStrike" dirty="0">
                          <a:solidFill>
                            <a:schemeClr val="tx1"/>
                          </a:solidFill>
                          <a:effectLst/>
                          <a:latin typeface="Century Gothic"/>
                        </a:rPr>
                        <a:t>ULTRATRENTENNALI </a:t>
                      </a:r>
                      <a:r>
                        <a:rPr lang="it-IT" sz="800" b="0" i="0" u="none" strike="noStrike" baseline="0" dirty="0">
                          <a:solidFill>
                            <a:schemeClr val="tx1"/>
                          </a:solidFill>
                          <a:effectLst/>
                          <a:latin typeface="Century Gothic"/>
                        </a:rPr>
                        <a:t>(ad eccezione dei  veicoli iscritti nei Registri Storici, vedi Esenzioni punto 4 e)</a:t>
                      </a:r>
                      <a:endParaRPr lang="it-IT" sz="800" b="0" i="0" u="none" strike="noStrike" dirty="0">
                        <a:solidFill>
                          <a:schemeClr val="tx1"/>
                        </a:solidFill>
                        <a:effectLst/>
                        <a:latin typeface="Century Gothic"/>
                      </a:endParaRPr>
                    </a:p>
                    <a:p>
                      <a:pPr algn="l" fontAlgn="ctr"/>
                      <a:endParaRPr lang="it-IT" sz="1000" b="0" i="0" u="none" strike="noStrike" dirty="0">
                        <a:solidFill>
                          <a:schemeClr val="tx1"/>
                        </a:solidFill>
                        <a:effectLst/>
                        <a:latin typeface="Century Gothic"/>
                      </a:endParaRP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gridSpan="2">
                  <a:txBody>
                    <a:bodyPr/>
                    <a:lstStyle/>
                    <a:p>
                      <a:pPr marL="0" marR="0" indent="0" algn="ctr" defTabSz="2277940" rtl="0" eaLnBrk="1" fontAlgn="ctr" latinLnBrk="0" hangingPunct="1">
                        <a:lnSpc>
                          <a:spcPct val="100000"/>
                        </a:lnSpc>
                        <a:spcBef>
                          <a:spcPts val="0"/>
                        </a:spcBef>
                        <a:spcAft>
                          <a:spcPts val="0"/>
                        </a:spcAft>
                        <a:buClrTx/>
                        <a:buSzTx/>
                        <a:buFontTx/>
                        <a:buNone/>
                        <a:tabLst/>
                        <a:defRPr/>
                      </a:pPr>
                      <a:endParaRPr lang="it-IT" sz="1000" b="0" i="0" u="none" strike="noStrike" dirty="0">
                        <a:solidFill>
                          <a:schemeClr val="tx1"/>
                        </a:solidFill>
                        <a:effectLst/>
                        <a:latin typeface="Century Gothic"/>
                      </a:endParaRPr>
                    </a:p>
                    <a:p>
                      <a:pPr marL="0" marR="0" indent="0" algn="ctr" defTabSz="2277940" rtl="0" eaLnBrk="1" fontAlgn="ctr" latinLnBrk="0" hangingPunct="1">
                        <a:lnSpc>
                          <a:spcPct val="100000"/>
                        </a:lnSpc>
                        <a:spcBef>
                          <a:spcPts val="0"/>
                        </a:spcBef>
                        <a:spcAft>
                          <a:spcPts val="0"/>
                        </a:spcAft>
                        <a:buClrTx/>
                        <a:buSzTx/>
                        <a:buFontTx/>
                        <a:buNone/>
                        <a:tabLst/>
                        <a:defRPr/>
                      </a:pPr>
                      <a:r>
                        <a:rPr lang="it-IT" sz="1000" b="0" i="0" u="none" strike="noStrike" dirty="0">
                          <a:solidFill>
                            <a:schemeClr val="tx1"/>
                          </a:solidFill>
                          <a:effectLst/>
                          <a:latin typeface="Century Gothic"/>
                        </a:rPr>
                        <a:t>Tassa fissa € 20,00</a:t>
                      </a:r>
                    </a:p>
                    <a:p>
                      <a:pPr algn="ctr" fontAlgn="ctr"/>
                      <a:endParaRPr lang="it-IT" sz="1000" b="0" i="0" u="none" strike="noStrike" dirty="0">
                        <a:solidFill>
                          <a:schemeClr val="tx1"/>
                        </a:solidFill>
                        <a:effectLst/>
                        <a:latin typeface="Century Gothic"/>
                      </a:endParaRP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FFFF"/>
                    </a:solidFill>
                  </a:tcPr>
                </a:tc>
                <a:tc hMerge="1">
                  <a:txBody>
                    <a:bodyPr/>
                    <a:lstStyle/>
                    <a:p>
                      <a:endParaRPr lang="it-IT"/>
                    </a:p>
                  </a:txBody>
                  <a:tcPr/>
                </a:tc>
                <a:extLst>
                  <a:ext uri="{0D108BD9-81ED-4DB2-BD59-A6C34878D82A}">
                    <a16:rowId xmlns:a16="http://schemas.microsoft.com/office/drawing/2014/main" val="10020"/>
                  </a:ext>
                </a:extLst>
              </a:tr>
            </a:tbl>
          </a:graphicData>
        </a:graphic>
      </p:graphicFrame>
      <p:sp>
        <p:nvSpPr>
          <p:cNvPr id="2" name="CasellaDiTesto 1"/>
          <p:cNvSpPr txBox="1"/>
          <p:nvPr/>
        </p:nvSpPr>
        <p:spPr>
          <a:xfrm>
            <a:off x="16057586" y="1656036"/>
            <a:ext cx="184731" cy="800219"/>
          </a:xfrm>
          <a:prstGeom prst="rect">
            <a:avLst/>
          </a:prstGeom>
          <a:noFill/>
        </p:spPr>
        <p:txBody>
          <a:bodyPr wrap="none" rtlCol="0">
            <a:spAutoFit/>
          </a:bodyPr>
          <a:lstStyle/>
          <a:p>
            <a:endParaRPr lang="it-IT" dirty="0"/>
          </a:p>
        </p:txBody>
      </p:sp>
      <p:sp>
        <p:nvSpPr>
          <p:cNvPr id="37" name="Casella di testo 2"/>
          <p:cNvSpPr txBox="1">
            <a:spLocks noChangeArrowheads="1"/>
          </p:cNvSpPr>
          <p:nvPr/>
        </p:nvSpPr>
        <p:spPr bwMode="auto">
          <a:xfrm>
            <a:off x="4133401" y="2321066"/>
            <a:ext cx="12892533" cy="769441"/>
          </a:xfrm>
          <a:prstGeom prst="rect">
            <a:avLst/>
          </a:prstGeom>
          <a:noFill/>
          <a:ln w="19050">
            <a:solidFill>
              <a:srgbClr val="2E8E4C"/>
            </a:solidFill>
          </a:ln>
        </p:spPr>
        <p:txBody>
          <a:bodyPr wrap="square" rtlCol="0">
            <a:spAutoFit/>
          </a:bodyPr>
          <a:lstStyle>
            <a:defPPr>
              <a:defRPr lang="it-IT"/>
            </a:defPPr>
            <a:lvl1pPr algn="just">
              <a:buFont typeface="Arial" pitchFamily="34" charset="0"/>
              <a:buChar char="•"/>
              <a:defRPr sz="1100">
                <a:latin typeface="Century Gothic" pitchFamily="34" charset="0"/>
              </a:defRPr>
            </a:lvl1pPr>
          </a:lstStyle>
          <a:p>
            <a:pPr>
              <a:buNone/>
            </a:pPr>
            <a:r>
              <a:rPr lang="it-IT" sz="1400" b="1" dirty="0">
                <a:solidFill>
                  <a:srgbClr val="2E8E4C"/>
                </a:solidFill>
              </a:rPr>
              <a:t>DOMICILIAZIONE BANCARIA – RIDUZIONE TARIFFARIA DEL 15%</a:t>
            </a:r>
          </a:p>
          <a:p>
            <a:pPr>
              <a:buNone/>
            </a:pPr>
            <a:endParaRPr lang="it-IT" sz="200" b="1" dirty="0">
              <a:solidFill>
                <a:srgbClr val="2E8E4C"/>
              </a:solidFill>
            </a:endParaRPr>
          </a:p>
          <a:p>
            <a:pPr>
              <a:buNone/>
            </a:pPr>
            <a:r>
              <a:rPr lang="it-IT" sz="1400" b="1" dirty="0"/>
              <a:t>Gli importi dovuti sono ridotti del 15% in caso di pagamento tramite domiciliazione bancaria, ai sensi dell’art. 48, comma 5, ter1, L.R. 10/03, sono esclusi i pagamenti per targhe prova, per tassa di circolazione e per soggetti intestatari di un numero di veicoli superiore a 50.</a:t>
            </a:r>
          </a:p>
        </p:txBody>
      </p:sp>
      <p:sp>
        <p:nvSpPr>
          <p:cNvPr id="39" name="Casella di testo 2"/>
          <p:cNvSpPr txBox="1">
            <a:spLocks noChangeArrowheads="1"/>
          </p:cNvSpPr>
          <p:nvPr/>
        </p:nvSpPr>
        <p:spPr bwMode="auto">
          <a:xfrm>
            <a:off x="6598691" y="3384228"/>
            <a:ext cx="10436499" cy="1169551"/>
          </a:xfrm>
          <a:prstGeom prst="rect">
            <a:avLst/>
          </a:prstGeom>
          <a:noFill/>
          <a:ln w="19050">
            <a:solidFill>
              <a:srgbClr val="2E8E4C"/>
            </a:solidFill>
          </a:ln>
        </p:spPr>
        <p:txBody>
          <a:bodyPr wrap="square" rtlCol="0">
            <a:spAutoFit/>
          </a:bodyPr>
          <a:lstStyle>
            <a:defPPr>
              <a:defRPr lang="it-IT"/>
            </a:defPPr>
            <a:lvl1pPr algn="just">
              <a:buFont typeface="Arial" pitchFamily="34" charset="0"/>
              <a:buChar char="•"/>
              <a:defRPr sz="1100">
                <a:latin typeface="Century Gothic" pitchFamily="34" charset="0"/>
              </a:defRPr>
            </a:lvl1pPr>
          </a:lstStyle>
          <a:p>
            <a:pPr>
              <a:buNone/>
            </a:pPr>
            <a:r>
              <a:rPr lang="it-IT" sz="1000" b="1" dirty="0">
                <a:solidFill>
                  <a:srgbClr val="2E8E4C"/>
                </a:solidFill>
              </a:rPr>
              <a:t>RIDUZIONE TARIFFE (DGR n. 7224 del 17/10/2017) A FAVORE DEI SOGGETTI CHE ABBIANO ADERITO AL PAGAMENTO CUMULATIVO</a:t>
            </a:r>
          </a:p>
          <a:p>
            <a:pPr>
              <a:buNone/>
            </a:pPr>
            <a:r>
              <a:rPr lang="it-IT" sz="1000" dirty="0"/>
              <a:t>In caso di pagamento con modalità cumulativa, gli importi dovuti sono ridotti nelle misure seguenti:</a:t>
            </a:r>
          </a:p>
          <a:p>
            <a:pPr marL="171450" indent="-171450">
              <a:buFontTx/>
              <a:buChar char="-"/>
            </a:pPr>
            <a:r>
              <a:rPr lang="it-IT" sz="1000" dirty="0"/>
              <a:t>10%, per società che svolgono attività di locazione per i veicoli concessi in leasing o a noleggio a lungo termine, per i periodi tributari compresi nella vigenza del contratto, per i soli veicoli in locazione a soggetti residenti in Lombardia;</a:t>
            </a:r>
          </a:p>
          <a:p>
            <a:pPr marL="171450" indent="-171450">
              <a:buFontTx/>
              <a:buChar char="-"/>
            </a:pPr>
            <a:r>
              <a:rPr lang="it-IT" sz="1000" dirty="0"/>
              <a:t>10%, per soggetti con personalità giuridica limitatamente ai veicoli di proprietà;</a:t>
            </a:r>
          </a:p>
          <a:p>
            <a:pPr marL="171450" indent="-171450">
              <a:buFontTx/>
              <a:buChar char="-"/>
            </a:pPr>
            <a:r>
              <a:rPr lang="it-IT" sz="1000" dirty="0"/>
              <a:t>10%, per acquirenti di veicoli nuovi di fabbrica, che effettuino il pagamento per il tramite di banche o intermediari finanziari nell’ambito di contratti di finanziamento.</a:t>
            </a:r>
          </a:p>
        </p:txBody>
      </p:sp>
    </p:spTree>
    <p:extLst>
      <p:ext uri="{BB962C8B-B14F-4D97-AF65-F5344CB8AC3E}">
        <p14:creationId xmlns:p14="http://schemas.microsoft.com/office/powerpoint/2010/main" val="41279982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TotalTime>
  <Words>2730</Words>
  <Application>Microsoft Office PowerPoint</Application>
  <PresentationFormat>Personalizzato</PresentationFormat>
  <Paragraphs>371</Paragraphs>
  <Slides>1</Slides>
  <Notes>1</Notes>
  <HiddenSlides>0</HiddenSlides>
  <MMClips>0</MMClips>
  <ScaleCrop>false</ScaleCrop>
  <HeadingPairs>
    <vt:vector size="6" baseType="variant">
      <vt:variant>
        <vt:lpstr>Caratteri utilizzati</vt:lpstr>
      </vt:variant>
      <vt:variant>
        <vt:i4>4</vt:i4>
      </vt:variant>
      <vt:variant>
        <vt:lpstr>Tema</vt:lpstr>
      </vt:variant>
      <vt:variant>
        <vt:i4>3</vt:i4>
      </vt:variant>
      <vt:variant>
        <vt:lpstr>Titoli diapositive</vt:lpstr>
      </vt:variant>
      <vt:variant>
        <vt:i4>1</vt:i4>
      </vt:variant>
    </vt:vector>
  </HeadingPairs>
  <TitlesOfParts>
    <vt:vector size="8" baseType="lpstr">
      <vt:lpstr>Arial</vt:lpstr>
      <vt:lpstr>Calibri</vt:lpstr>
      <vt:lpstr>Calibri Light</vt:lpstr>
      <vt:lpstr>Century Gothic</vt:lpstr>
      <vt:lpstr>Tema di Office</vt:lpstr>
      <vt:lpstr>1_Personalizza struttura</vt:lpstr>
      <vt:lpstr>Personalizza struttura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GL</dc:creator>
  <cp:lastModifiedBy>Sara Romano</cp:lastModifiedBy>
  <cp:revision>233</cp:revision>
  <cp:lastPrinted>2018-01-16T16:10:21Z</cp:lastPrinted>
  <dcterms:created xsi:type="dcterms:W3CDTF">2012-03-29T09:21:25Z</dcterms:created>
  <dcterms:modified xsi:type="dcterms:W3CDTF">2025-12-10T08:52:32Z</dcterms:modified>
</cp:coreProperties>
</file>