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2"/>
    <p:sldId id="256" r:id="rId3"/>
    <p:sldId id="259" r:id="rId4"/>
    <p:sldId id="258" r:id="rId5"/>
    <p:sldId id="260" r:id="rId6"/>
    <p:sldId id="263" r:id="rId7"/>
    <p:sldId id="264" r:id="rId8"/>
    <p:sldId id="262" r:id="rId9"/>
    <p:sldId id="291" r:id="rId10"/>
    <p:sldId id="261" r:id="rId11"/>
    <p:sldId id="266" r:id="rId12"/>
    <p:sldId id="265" r:id="rId13"/>
    <p:sldId id="267" r:id="rId14"/>
    <p:sldId id="268" r:id="rId15"/>
    <p:sldId id="270" r:id="rId16"/>
    <p:sldId id="269" r:id="rId17"/>
    <p:sldId id="271" r:id="rId18"/>
    <p:sldId id="273" r:id="rId19"/>
    <p:sldId id="272" r:id="rId20"/>
    <p:sldId id="275" r:id="rId21"/>
    <p:sldId id="274" r:id="rId22"/>
    <p:sldId id="276" r:id="rId23"/>
    <p:sldId id="277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10375" cy="99425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06799F8-075E-4A3A-A7F6-7FBC6576F1A4}" styleName="Stile con tema 2 - Colore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E17AD-E3F6-4864-81B0-55BDACB81965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F45F9-06D0-4159-9A76-DBD4856C397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A8F13-69DC-40F3-B9B5-63C7A71C3C78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51B26-1E4E-4DFA-88CB-E4698B6B126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51B26-1E4E-4DFA-88CB-E4698B6B1265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1E5B5-3A82-4B25-82A3-56362A10A16C}" type="datetimeFigureOut">
              <a:rPr lang="it-IT" smtClean="0"/>
              <a:pPr/>
              <a:t>12/12/2011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B005B-D2D9-4B2D-9B93-DFBC8102CAB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#_Toc246831700"/><Relationship Id="rId3" Type="http://schemas.openxmlformats.org/officeDocument/2006/relationships/hyperlink" Target="#_Toc246831684"/><Relationship Id="rId7" Type="http://schemas.openxmlformats.org/officeDocument/2006/relationships/hyperlink" Target="#_Toc246831694"/><Relationship Id="rId2" Type="http://schemas.openxmlformats.org/officeDocument/2006/relationships/hyperlink" Target="#_Toc246831684"/><Relationship Id="rId1" Type="http://schemas.openxmlformats.org/officeDocument/2006/relationships/slideLayout" Target="../slideLayouts/slideLayout2.xml"/><Relationship Id="rId6" Type="http://schemas.openxmlformats.org/officeDocument/2006/relationships/hyperlink" Target="#_Toc246831688"/><Relationship Id="rId11" Type="http://schemas.openxmlformats.org/officeDocument/2006/relationships/hyperlink" Target="#_Toc246831689"/><Relationship Id="rId5" Type="http://schemas.openxmlformats.org/officeDocument/2006/relationships/hyperlink" Target="#_Toc246831688"/><Relationship Id="rId10" Type="http://schemas.openxmlformats.org/officeDocument/2006/relationships/hyperlink" Target="#_Toc246831702"/><Relationship Id="rId4" Type="http://schemas.openxmlformats.org/officeDocument/2006/relationships/hyperlink" Target="#_Toc246831688"/><Relationship Id="rId9" Type="http://schemas.openxmlformats.org/officeDocument/2006/relationships/hyperlink" Target="#_Toc246831702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#_Toc246831718"/><Relationship Id="rId3" Type="http://schemas.openxmlformats.org/officeDocument/2006/relationships/hyperlink" Target="#_Toc246831710"/><Relationship Id="rId7" Type="http://schemas.openxmlformats.org/officeDocument/2006/relationships/hyperlink" Target="#_Toc246831688"/><Relationship Id="rId2" Type="http://schemas.openxmlformats.org/officeDocument/2006/relationships/hyperlink" Target="#_Toc246831706"/><Relationship Id="rId1" Type="http://schemas.openxmlformats.org/officeDocument/2006/relationships/slideLayout" Target="../slideLayouts/slideLayout2.xml"/><Relationship Id="rId6" Type="http://schemas.openxmlformats.org/officeDocument/2006/relationships/hyperlink" Target="#_Toc246831716"/><Relationship Id="rId5" Type="http://schemas.openxmlformats.org/officeDocument/2006/relationships/hyperlink" Target="#_Toc246831712"/><Relationship Id="rId4" Type="http://schemas.openxmlformats.org/officeDocument/2006/relationships/hyperlink" Target="#_Toc246831712"/><Relationship Id="rId9" Type="http://schemas.openxmlformats.org/officeDocument/2006/relationships/hyperlink" Target="#_Toc246831724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#_Toc246831736"/><Relationship Id="rId13" Type="http://schemas.openxmlformats.org/officeDocument/2006/relationships/hyperlink" Target="#_Toc246831688"/><Relationship Id="rId18" Type="http://schemas.openxmlformats.org/officeDocument/2006/relationships/hyperlink" Target="#_Toc246831736"/><Relationship Id="rId3" Type="http://schemas.openxmlformats.org/officeDocument/2006/relationships/hyperlink" Target="#_Toc246831736"/><Relationship Id="rId7" Type="http://schemas.openxmlformats.org/officeDocument/2006/relationships/hyperlink" Target="#_Toc246831736"/><Relationship Id="rId12" Type="http://schemas.openxmlformats.org/officeDocument/2006/relationships/hyperlink" Target="#_Toc246831736"/><Relationship Id="rId17" Type="http://schemas.openxmlformats.org/officeDocument/2006/relationships/hyperlink" Target="#_Toc246831736"/><Relationship Id="rId2" Type="http://schemas.openxmlformats.org/officeDocument/2006/relationships/hyperlink" Target="#_Toc246831736"/><Relationship Id="rId16" Type="http://schemas.openxmlformats.org/officeDocument/2006/relationships/hyperlink" Target="#_Toc246831736"/><Relationship Id="rId1" Type="http://schemas.openxmlformats.org/officeDocument/2006/relationships/slideLayout" Target="../slideLayouts/slideLayout2.xml"/><Relationship Id="rId6" Type="http://schemas.openxmlformats.org/officeDocument/2006/relationships/hyperlink" Target="#_Toc246831736"/><Relationship Id="rId11" Type="http://schemas.openxmlformats.org/officeDocument/2006/relationships/hyperlink" Target="#_Toc246831736"/><Relationship Id="rId5" Type="http://schemas.openxmlformats.org/officeDocument/2006/relationships/hyperlink" Target="#_Toc246831736"/><Relationship Id="rId15" Type="http://schemas.openxmlformats.org/officeDocument/2006/relationships/hyperlink" Target="#_Toc246831736"/><Relationship Id="rId10" Type="http://schemas.openxmlformats.org/officeDocument/2006/relationships/hyperlink" Target="#_Toc246831736"/><Relationship Id="rId4" Type="http://schemas.openxmlformats.org/officeDocument/2006/relationships/hyperlink" Target="#_Toc246831736"/><Relationship Id="rId9" Type="http://schemas.openxmlformats.org/officeDocument/2006/relationships/hyperlink" Target="#_Toc246831736"/><Relationship Id="rId14" Type="http://schemas.openxmlformats.org/officeDocument/2006/relationships/hyperlink" Target="#_Toc246831736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#_Toc246831736"/><Relationship Id="rId13" Type="http://schemas.openxmlformats.org/officeDocument/2006/relationships/hyperlink" Target="#_Toc246831736"/><Relationship Id="rId3" Type="http://schemas.openxmlformats.org/officeDocument/2006/relationships/hyperlink" Target="#_Toc246831736"/><Relationship Id="rId7" Type="http://schemas.openxmlformats.org/officeDocument/2006/relationships/hyperlink" Target="#_Toc246831736"/><Relationship Id="rId12" Type="http://schemas.openxmlformats.org/officeDocument/2006/relationships/hyperlink" Target="#_Toc246831736"/><Relationship Id="rId17" Type="http://schemas.openxmlformats.org/officeDocument/2006/relationships/hyperlink" Target="#_Toc246831736"/><Relationship Id="rId2" Type="http://schemas.openxmlformats.org/officeDocument/2006/relationships/hyperlink" Target="#_Toc246831736"/><Relationship Id="rId16" Type="http://schemas.openxmlformats.org/officeDocument/2006/relationships/hyperlink" Target="#_Toc246831736"/><Relationship Id="rId1" Type="http://schemas.openxmlformats.org/officeDocument/2006/relationships/slideLayout" Target="../slideLayouts/slideLayout2.xml"/><Relationship Id="rId6" Type="http://schemas.openxmlformats.org/officeDocument/2006/relationships/hyperlink" Target="#_Toc246831736"/><Relationship Id="rId11" Type="http://schemas.openxmlformats.org/officeDocument/2006/relationships/hyperlink" Target="#_Toc246831736"/><Relationship Id="rId5" Type="http://schemas.openxmlformats.org/officeDocument/2006/relationships/hyperlink" Target="#_Toc246831736"/><Relationship Id="rId15" Type="http://schemas.openxmlformats.org/officeDocument/2006/relationships/hyperlink" Target="#_Toc246831736"/><Relationship Id="rId10" Type="http://schemas.openxmlformats.org/officeDocument/2006/relationships/hyperlink" Target="#_Toc246831736"/><Relationship Id="rId4" Type="http://schemas.openxmlformats.org/officeDocument/2006/relationships/hyperlink" Target="#_Toc246831736"/><Relationship Id="rId9" Type="http://schemas.openxmlformats.org/officeDocument/2006/relationships/hyperlink" Target="#_Toc246831736"/><Relationship Id="rId14" Type="http://schemas.openxmlformats.org/officeDocument/2006/relationships/hyperlink" Target="#_Toc246831736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#_Toc246831760"/><Relationship Id="rId3" Type="http://schemas.openxmlformats.org/officeDocument/2006/relationships/hyperlink" Target="#_Toc246831760"/><Relationship Id="rId7" Type="http://schemas.openxmlformats.org/officeDocument/2006/relationships/hyperlink" Target="#_Toc246831760"/><Relationship Id="rId12" Type="http://schemas.openxmlformats.org/officeDocument/2006/relationships/hyperlink" Target="#_Toc246831760"/><Relationship Id="rId2" Type="http://schemas.openxmlformats.org/officeDocument/2006/relationships/hyperlink" Target="#_Toc246831760"/><Relationship Id="rId1" Type="http://schemas.openxmlformats.org/officeDocument/2006/relationships/slideLayout" Target="../slideLayouts/slideLayout2.xml"/><Relationship Id="rId6" Type="http://schemas.openxmlformats.org/officeDocument/2006/relationships/hyperlink" Target="#_Toc246831760"/><Relationship Id="rId11" Type="http://schemas.openxmlformats.org/officeDocument/2006/relationships/hyperlink" Target="#_Toc246831688"/><Relationship Id="rId5" Type="http://schemas.openxmlformats.org/officeDocument/2006/relationships/hyperlink" Target="#_Toc246831760"/><Relationship Id="rId10" Type="http://schemas.openxmlformats.org/officeDocument/2006/relationships/hyperlink" Target="#_Toc246831760"/><Relationship Id="rId4" Type="http://schemas.openxmlformats.org/officeDocument/2006/relationships/hyperlink" Target="#_Toc246831760"/><Relationship Id="rId9" Type="http://schemas.openxmlformats.org/officeDocument/2006/relationships/hyperlink" Target="#_Toc246831760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515" y="152636"/>
            <a:ext cx="8736971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44177" y="256928"/>
            <a:ext cx="54841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it-IT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PIANO </a:t>
            </a:r>
            <a:r>
              <a:rPr lang="it-IT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DI</a:t>
            </a:r>
            <a:r>
              <a:rPr lang="it-IT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GESTIONE</a:t>
            </a:r>
          </a:p>
        </p:txBody>
      </p:sp>
      <p:pic>
        <p:nvPicPr>
          <p:cNvPr id="5" name="Immagine 4" descr="p grigna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2564904"/>
            <a:ext cx="702745" cy="1224136"/>
          </a:xfrm>
          <a:prstGeom prst="rect">
            <a:avLst/>
          </a:prstGeom>
        </p:spPr>
      </p:pic>
      <p:pic>
        <p:nvPicPr>
          <p:cNvPr id="7" name="Immagine 6" descr="logo CM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6376" y="260648"/>
            <a:ext cx="981162" cy="996704"/>
          </a:xfrm>
          <a:prstGeom prst="rect">
            <a:avLst/>
          </a:prstGeom>
        </p:spPr>
      </p:pic>
      <p:pic>
        <p:nvPicPr>
          <p:cNvPr id="8" name="Picture 5" descr="N2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1412776"/>
            <a:ext cx="812290" cy="70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547664" y="1052736"/>
            <a:ext cx="62824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SIC IT2030001 </a:t>
            </a: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Grigna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Settentrionale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39552" y="3162917"/>
            <a:ext cx="806489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it-IT" sz="2400" dirty="0">
                <a:latin typeface="Century Gothic" pitchFamily="34" charset="0"/>
              </a:rPr>
              <a:t>La </a:t>
            </a:r>
            <a:r>
              <a:rPr lang="it-IT" sz="2400" b="1" dirty="0">
                <a:latin typeface="Century Gothic" pitchFamily="34" charset="0"/>
              </a:rPr>
              <a:t>Comunità Montana Valsassina </a:t>
            </a:r>
            <a:r>
              <a:rPr lang="it-IT" sz="2400" b="1" dirty="0" err="1">
                <a:latin typeface="Century Gothic" pitchFamily="34" charset="0"/>
              </a:rPr>
              <a:t>Valvarrone</a:t>
            </a:r>
            <a:r>
              <a:rPr lang="it-IT" sz="2400" b="1" dirty="0">
                <a:latin typeface="Century Gothic" pitchFamily="34" charset="0"/>
              </a:rPr>
              <a:t> </a:t>
            </a:r>
            <a:r>
              <a:rPr lang="it-IT" sz="2400" b="1" dirty="0" err="1">
                <a:latin typeface="Century Gothic" pitchFamily="34" charset="0"/>
              </a:rPr>
              <a:t>Val</a:t>
            </a:r>
            <a:r>
              <a:rPr lang="it-IT" sz="2400" b="1" dirty="0">
                <a:latin typeface="Century Gothic" pitchFamily="34" charset="0"/>
              </a:rPr>
              <a:t> d’Esino e Riviera</a:t>
            </a:r>
            <a:r>
              <a:rPr lang="it-IT" sz="2400" dirty="0">
                <a:latin typeface="Century Gothic" pitchFamily="34" charset="0"/>
              </a:rPr>
              <a:t> quale ente gestore del </a:t>
            </a:r>
            <a:r>
              <a:rPr lang="it-IT" sz="2400" b="1" dirty="0">
                <a:latin typeface="Century Gothic" pitchFamily="34" charset="0"/>
              </a:rPr>
              <a:t>Parco Regionale </a:t>
            </a:r>
            <a:r>
              <a:rPr lang="it-IT" sz="2400" b="1" dirty="0" err="1">
                <a:latin typeface="Century Gothic" pitchFamily="34" charset="0"/>
              </a:rPr>
              <a:t>Grigna</a:t>
            </a:r>
            <a:r>
              <a:rPr lang="it-IT" sz="2400" b="1" dirty="0">
                <a:latin typeface="Century Gothic" pitchFamily="34" charset="0"/>
              </a:rPr>
              <a:t> Settentrionale</a:t>
            </a:r>
            <a:r>
              <a:rPr lang="it-IT" sz="2400" dirty="0">
                <a:latin typeface="Century Gothic" pitchFamily="34" charset="0"/>
              </a:rPr>
              <a:t> al cui interno ricade parzialmente il SIC ha </a:t>
            </a:r>
            <a:r>
              <a:rPr lang="it-IT" sz="2400" dirty="0" smtClean="0">
                <a:latin typeface="Century Gothic" pitchFamily="34" charset="0"/>
              </a:rPr>
              <a:t>predisposto</a:t>
            </a:r>
            <a:endParaRPr lang="it-IT" sz="2400" dirty="0">
              <a:latin typeface="Century Gothic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67544" y="620688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dirty="0" smtClean="0">
                <a:latin typeface="Century Gothic" pitchFamily="34" charset="0"/>
              </a:rPr>
              <a:t>La </a:t>
            </a:r>
            <a:r>
              <a:rPr lang="it-IT" sz="2400" b="1" dirty="0" smtClean="0">
                <a:latin typeface="Century Gothic" pitchFamily="34" charset="0"/>
              </a:rPr>
              <a:t>Regione Lombardia </a:t>
            </a:r>
            <a:r>
              <a:rPr lang="it-IT" sz="2400" dirty="0" smtClean="0">
                <a:latin typeface="Century Gothic" pitchFamily="34" charset="0"/>
              </a:rPr>
              <a:t>con DGR VII/18453 del 30 luglio 2004 ha affidato  agli Enti Gestori dei Parchi e delle Riserve e dei Monumenti Naturali regionali la gestione dei </a:t>
            </a:r>
            <a:r>
              <a:rPr lang="it-IT" sz="2400" dirty="0" err="1" smtClean="0">
                <a:latin typeface="Century Gothic" pitchFamily="34" charset="0"/>
              </a:rPr>
              <a:t>pSIC</a:t>
            </a:r>
            <a:r>
              <a:rPr lang="it-IT" sz="2400" dirty="0" smtClean="0">
                <a:latin typeface="Century Gothic" pitchFamily="34" charset="0"/>
              </a:rPr>
              <a:t> situati anche parzialmente all’interno delle aree protette</a:t>
            </a:r>
            <a:endParaRPr lang="it-IT" sz="2400" dirty="0">
              <a:latin typeface="Century Gothic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75856" y="5517232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600" b="1" dirty="0" smtClean="0">
                <a:solidFill>
                  <a:srgbClr val="00B050"/>
                </a:solidFill>
                <a:latin typeface="Century Gothic" pitchFamily="34" charset="0"/>
              </a:rPr>
              <a:t>IL PIANO </a:t>
            </a:r>
            <a:r>
              <a:rPr lang="it-IT" sz="3600" b="1" dirty="0" err="1" smtClean="0">
                <a:solidFill>
                  <a:srgbClr val="00B050"/>
                </a:solidFill>
                <a:latin typeface="Century Gothic" pitchFamily="34" charset="0"/>
              </a:rPr>
              <a:t>DI</a:t>
            </a:r>
            <a:r>
              <a:rPr lang="it-IT" sz="3600" b="1" dirty="0" smtClean="0">
                <a:solidFill>
                  <a:srgbClr val="00B050"/>
                </a:solidFill>
                <a:latin typeface="Century Gothic" pitchFamily="34" charset="0"/>
              </a:rPr>
              <a:t> GESTIONE</a:t>
            </a:r>
            <a:endParaRPr lang="it-IT" sz="2400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5292080" y="4365104"/>
            <a:ext cx="576064" cy="86409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in giù 5"/>
          <p:cNvSpPr/>
          <p:nvPr/>
        </p:nvSpPr>
        <p:spPr>
          <a:xfrm>
            <a:off x="5292080" y="2276872"/>
            <a:ext cx="576064" cy="86409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691680" y="188640"/>
            <a:ext cx="5112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600" b="1" dirty="0" smtClean="0">
                <a:latin typeface="Century Gothic" pitchFamily="34" charset="0"/>
              </a:rPr>
              <a:t>PIANO </a:t>
            </a:r>
            <a:r>
              <a:rPr lang="it-IT" sz="3600" b="1" dirty="0" err="1" smtClean="0">
                <a:latin typeface="Century Gothic" pitchFamily="34" charset="0"/>
              </a:rPr>
              <a:t>DI</a:t>
            </a:r>
            <a:r>
              <a:rPr lang="it-IT" sz="3600" b="1" dirty="0" smtClean="0">
                <a:latin typeface="Century Gothic" pitchFamily="34" charset="0"/>
              </a:rPr>
              <a:t> GESTIONE</a:t>
            </a:r>
            <a:endParaRPr lang="it-IT" sz="3600" b="1" dirty="0"/>
          </a:p>
        </p:txBody>
      </p:sp>
      <p:sp>
        <p:nvSpPr>
          <p:cNvPr id="4" name="Rettangolo 3"/>
          <p:cNvSpPr/>
          <p:nvPr/>
        </p:nvSpPr>
        <p:spPr>
          <a:xfrm>
            <a:off x="611560" y="1124744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2400" dirty="0" smtClean="0">
                <a:latin typeface="Century Gothic" pitchFamily="34" charset="0"/>
              </a:rPr>
              <a:t>Quadro conoscitivo relativo alle caratteristiche del sito </a:t>
            </a:r>
          </a:p>
        </p:txBody>
      </p:sp>
      <p:sp>
        <p:nvSpPr>
          <p:cNvPr id="5" name="Rettangolo 4"/>
          <p:cNvSpPr/>
          <p:nvPr/>
        </p:nvSpPr>
        <p:spPr>
          <a:xfrm>
            <a:off x="936104" y="1916832"/>
            <a:ext cx="8316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Analisi: valutazione delle esigenze ecologiche di habitat e specie</a:t>
            </a:r>
          </a:p>
        </p:txBody>
      </p:sp>
      <p:sp>
        <p:nvSpPr>
          <p:cNvPr id="6" name="Rettangolo 5"/>
          <p:cNvSpPr/>
          <p:nvPr/>
        </p:nvSpPr>
        <p:spPr>
          <a:xfrm>
            <a:off x="946118" y="3255367"/>
            <a:ext cx="3697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entury Gothic" pitchFamily="34" charset="0"/>
              </a:rPr>
              <a:t>Obiettivi di gestione 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971600" y="378904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400" dirty="0" smtClean="0">
              <a:latin typeface="Century Gothic" pitchFamily="34" charset="0"/>
            </a:endParaRPr>
          </a:p>
          <a:p>
            <a:r>
              <a:rPr lang="it-IT" sz="2400" dirty="0" smtClean="0">
                <a:latin typeface="Century Gothic" pitchFamily="34" charset="0"/>
              </a:rPr>
              <a:t>Strategia gestionale e schede di azione</a:t>
            </a:r>
            <a:endParaRPr lang="it-IT" sz="2400" dirty="0"/>
          </a:p>
        </p:txBody>
      </p:sp>
      <p:sp>
        <p:nvSpPr>
          <p:cNvPr id="8" name="Rettangolo 7"/>
          <p:cNvSpPr/>
          <p:nvPr/>
        </p:nvSpPr>
        <p:spPr>
          <a:xfrm>
            <a:off x="899592" y="5229200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entury Gothic" pitchFamily="34" charset="0"/>
              </a:rPr>
              <a:t>Monitoraggio del piano e indicatori</a:t>
            </a:r>
            <a:endParaRPr lang="it-IT" sz="2400" dirty="0">
              <a:latin typeface="Century Gothic" pitchFamily="34" charset="0"/>
            </a:endParaRPr>
          </a:p>
        </p:txBody>
      </p:sp>
      <p:sp>
        <p:nvSpPr>
          <p:cNvPr id="9" name="Stella a 4 punte 8"/>
          <p:cNvSpPr/>
          <p:nvPr/>
        </p:nvSpPr>
        <p:spPr>
          <a:xfrm>
            <a:off x="179512" y="1052736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tella a 4 punte 9"/>
          <p:cNvSpPr/>
          <p:nvPr/>
        </p:nvSpPr>
        <p:spPr>
          <a:xfrm>
            <a:off x="179512" y="1988840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Stella a 4 punte 10"/>
          <p:cNvSpPr/>
          <p:nvPr/>
        </p:nvSpPr>
        <p:spPr>
          <a:xfrm>
            <a:off x="179512" y="3140968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Stella a 4 punte 11"/>
          <p:cNvSpPr/>
          <p:nvPr/>
        </p:nvSpPr>
        <p:spPr>
          <a:xfrm>
            <a:off x="179512" y="4077072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tella a 4 punte 12"/>
          <p:cNvSpPr/>
          <p:nvPr/>
        </p:nvSpPr>
        <p:spPr>
          <a:xfrm>
            <a:off x="179512" y="5157192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7504" y="260648"/>
            <a:ext cx="885698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3200" b="1" dirty="0" smtClean="0">
                <a:latin typeface="Century Gothic" pitchFamily="34" charset="0"/>
              </a:rPr>
              <a:t>Quadro conoscitivo relativo alle caratteristiche del sito </a:t>
            </a:r>
            <a:endParaRPr lang="it-IT" sz="32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Descrizione fisica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Descrizione dei confini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Clima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Geologia e geomorfologia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Idrologia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Descrizione biologica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Descrizione socio-economica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Aree protette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Altri vincoli ambientali e dei valori archeologici, architettonici e 	culturali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Uso del suolo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Soggetti amministrativi e gestionali competenti sul territorio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Piani, progetti, politiche settoriali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	Inventario e valutazione dell’intensità delle attività umane 	presenti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Descrizione del paesaggio </a:t>
            </a:r>
          </a:p>
          <a:p>
            <a:pPr>
              <a:buNone/>
            </a:pPr>
            <a:r>
              <a:rPr lang="it-IT" dirty="0" smtClean="0">
                <a:latin typeface="Century Gothic" pitchFamily="34" charset="0"/>
              </a:rPr>
              <a:t>Rapporti con i siti Natura 2000 circostanti </a:t>
            </a:r>
            <a:endParaRPr lang="it-IT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7504" y="-27384"/>
            <a:ext cx="871296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3200" b="1" dirty="0">
                <a:latin typeface="Century Gothic" pitchFamily="34" charset="0"/>
              </a:rPr>
              <a:t>Analisi: valutazione delle esigenze ecologiche di habitat e specie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Individuazione delle esigenze ecologiche degli habitat di interesse comunitario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Individuazione delle esigenze ecologiche delle specie faunistiche di interesse comunitario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Uccelli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Mammiferi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Anfibi e rettili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Invertebrati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Individuazione delle esigenze ecologiche delle specie floristiche di interesse comunitario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Angiosperme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Briofite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Altre specie endemiche di interesse botanico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Individuazione di minacce e fattori di impatto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Turismo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Agricoltura e Allevamento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Selvicoltura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Urbanizzazione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Attività venatoria 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Vulnerabilità complessiva degli habitat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Vulnerabilità complessiva delle specie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Uccelli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Mammiferi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Rettili e anfibi</a:t>
            </a:r>
          </a:p>
          <a:p>
            <a:pPr>
              <a:buNone/>
            </a:pPr>
            <a:r>
              <a:rPr lang="it-IT" sz="1600" dirty="0" smtClean="0">
                <a:latin typeface="Century Gothic" pitchFamily="34" charset="0"/>
              </a:rPr>
              <a:t>	Invertebrati</a:t>
            </a:r>
            <a:endParaRPr lang="it-IT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395536" y="260648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 smtClean="0">
                <a:latin typeface="Century Gothic" pitchFamily="34" charset="0"/>
              </a:rPr>
              <a:t>Obiettivi </a:t>
            </a:r>
            <a:endParaRPr lang="it-IT" sz="32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Finalità istitutive del sito e obiettivi di conservazione </a:t>
            </a: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Obiettivo generale del Piano di Gestione </a:t>
            </a: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Obiettivi specifici 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395536" y="2348880"/>
            <a:ext cx="835292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 smtClean="0">
                <a:latin typeface="Century Gothic" pitchFamily="34" charset="0"/>
              </a:rPr>
              <a:t>Strategia gestionale e schede di azione gestionale</a:t>
            </a:r>
            <a:endParaRPr lang="it-IT" sz="32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Tipologie di intervento </a:t>
            </a: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Schede Azione </a:t>
            </a: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Quadro sinottico delle azioni proposte </a:t>
            </a:r>
          </a:p>
        </p:txBody>
      </p:sp>
      <p:sp>
        <p:nvSpPr>
          <p:cNvPr id="4" name="Rettangolo 3"/>
          <p:cNvSpPr/>
          <p:nvPr/>
        </p:nvSpPr>
        <p:spPr>
          <a:xfrm>
            <a:off x="395536" y="4797152"/>
            <a:ext cx="87484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b="1" dirty="0" smtClean="0">
                <a:latin typeface="Century Gothic" pitchFamily="34" charset="0"/>
              </a:rPr>
              <a:t>Monitoraggio del piano e indicatori</a:t>
            </a:r>
            <a:endParaRPr lang="it-IT" sz="3200" dirty="0" smtClean="0">
              <a:latin typeface="Century Gothic" pitchFamily="34" charset="0"/>
            </a:endParaRP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Definizione di indicatori per la valutazione dello stato di conservazione ed evoluzione di specie e habitat</a:t>
            </a:r>
          </a:p>
          <a:p>
            <a:pPr>
              <a:buNone/>
            </a:pPr>
            <a:r>
              <a:rPr lang="it-IT" sz="2400" dirty="0" smtClean="0">
                <a:latin typeface="Century Gothic" pitchFamily="34" charset="0"/>
              </a:rPr>
              <a:t>Piano di monitoraggio</a:t>
            </a:r>
            <a:endParaRPr lang="it-IT" sz="2800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971600" y="579891"/>
          <a:ext cx="7128792" cy="625805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52865"/>
                <a:gridCol w="5812784"/>
                <a:gridCol w="663143"/>
              </a:tblGrid>
              <a:tr h="967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cod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nome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% COPERTA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vert="vert270" anchor="ctr"/>
                </a:tc>
              </a:tr>
              <a:tr h="405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4070*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Boscaglie di Pinus mugo e Rhododendron hirsutum (Mugo-Rhododendretum hirsuti)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2,64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6170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Formazioni erbose calcicole alpine e subalpine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32,51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05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6210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Formazioni erbose secche seminaturali e facies coperte da cespugli su substrato calcareo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0,37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6520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Praterie montane da fieno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2,03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7220*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Sorgenti petrificanti con formazione di travertino (Cratoneurion)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0,00</a:t>
                      </a:r>
                      <a:r>
                        <a:rPr lang="it-IT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05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7230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Torbiere basse alcaline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0,002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051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8120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Ghiaioni calcarei e scistocalcarei montani e alpini (Thlaspietea rotundifolii)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1,97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8130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Ghiaioni del Mediterraneo occidentale e termofili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1,36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8210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Pareti rocciose calcaree con vegetazione casmofitica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8,50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8310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Grotte non ancora sfruttate a livello turistico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0,41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9130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Faggeti dell'Asperulo-Fagetum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22,38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9150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Faggeti calcicoli dell'Europa centrale del Cephalanthero-Fagion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7,27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9420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Foreste alpine di Larix decidua e/o Pinus cembra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4,66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02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9260</a:t>
                      </a:r>
                      <a:endParaRPr lang="it-IT" sz="14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Foreste di Castanea sativa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4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8,57</a:t>
                      </a:r>
                      <a:endParaRPr lang="it-IT" sz="14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2987824" y="11663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latin typeface="Century Gothic" pitchFamily="34" charset="0"/>
              </a:rPr>
              <a:t>HABITAT NATURA 2000</a:t>
            </a:r>
            <a:endParaRPr lang="it-IT" sz="24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467544" y="908720"/>
          <a:ext cx="8280920" cy="54864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649559"/>
                <a:gridCol w="3434926"/>
                <a:gridCol w="3196435"/>
              </a:tblGrid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codice CORINE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habitat CORINE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descrizione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31.8D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Novellame di latifoglie autoctone (arbusteti forestali di latifoglie)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stadi di rigenerazione forestale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41.81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Boscaglie a Ostrya carpinifolia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boschi a dominanza di carpino nero e orniello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9121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31.81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Cespuglieti</a:t>
                      </a:r>
                      <a:r>
                        <a:rPr lang="it-IT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medio europei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Cespuglieti</a:t>
                      </a:r>
                      <a:r>
                        <a:rPr lang="it-IT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a </a:t>
                      </a:r>
                      <a:r>
                        <a:rPr lang="it-IT" sz="20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caducufoglie</a:t>
                      </a:r>
                      <a:r>
                        <a:rPr lang="it-IT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, stadi di </a:t>
                      </a:r>
                      <a:r>
                        <a:rPr lang="it-IT" sz="20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incespugliamento</a:t>
                      </a:r>
                      <a:r>
                        <a:rPr lang="it-IT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su pascoli abbandonati</a:t>
                      </a:r>
                      <a:endParaRPr lang="it-IT" sz="2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86.2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Paesi parti edificate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x-none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87.1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Terreni incolti e margini stradali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x-none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87.2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 b="1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Comunità ruderali</a:t>
                      </a:r>
                      <a:endParaRPr lang="it-IT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x-none" sz="2000" b="1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3059832" y="18864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latin typeface="Century Gothic" pitchFamily="34" charset="0"/>
              </a:rPr>
              <a:t>CODICE CORINE</a:t>
            </a:r>
            <a:endParaRPr lang="it-IT" sz="24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habitat sic.jpg"/>
          <p:cNvPicPr>
            <a:picLocks noChangeAspect="1"/>
          </p:cNvPicPr>
          <p:nvPr/>
        </p:nvPicPr>
        <p:blipFill>
          <a:blip r:embed="rId2" cstate="print"/>
          <a:srcRect l="9838" t="2155" r="15350"/>
          <a:stretch>
            <a:fillRect/>
          </a:stretch>
        </p:blipFill>
        <p:spPr>
          <a:xfrm>
            <a:off x="323528" y="116632"/>
            <a:ext cx="7992888" cy="6366280"/>
          </a:xfrm>
          <a:prstGeom prst="rect">
            <a:avLst/>
          </a:prstGeom>
        </p:spPr>
      </p:pic>
      <p:sp>
        <p:nvSpPr>
          <p:cNvPr id="3" name="Freccia in giù 2"/>
          <p:cNvSpPr/>
          <p:nvPr/>
        </p:nvSpPr>
        <p:spPr>
          <a:xfrm rot="2583092">
            <a:off x="6371790" y="2580682"/>
            <a:ext cx="297051" cy="1170784"/>
          </a:xfrm>
          <a:prstGeom prst="downArrow">
            <a:avLst>
              <a:gd name="adj1" fmla="val 50000"/>
              <a:gd name="adj2" fmla="val 43578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6588224" y="2060848"/>
            <a:ext cx="2448272" cy="142763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x-none" sz="2000" smtClean="0"/>
              <a:t>Formazioni erbose calcicole alpine e subalpine</a:t>
            </a:r>
            <a:r>
              <a:rPr lang="it-IT" sz="2000" dirty="0" smtClean="0"/>
              <a:t> – 32.51%</a:t>
            </a:r>
            <a:endParaRPr lang="it-IT" sz="2000" dirty="0">
              <a:latin typeface="Arial"/>
              <a:ea typeface="Times New Roman"/>
              <a:cs typeface="Times New Roman"/>
            </a:endParaRPr>
          </a:p>
        </p:txBody>
      </p:sp>
      <p:sp>
        <p:nvSpPr>
          <p:cNvPr id="7" name="Freccia in giù 6"/>
          <p:cNvSpPr/>
          <p:nvPr/>
        </p:nvSpPr>
        <p:spPr>
          <a:xfrm rot="3849764">
            <a:off x="5945868" y="571445"/>
            <a:ext cx="297051" cy="1158976"/>
          </a:xfrm>
          <a:prstGeom prst="downArrow">
            <a:avLst>
              <a:gd name="adj1" fmla="val 50000"/>
              <a:gd name="adj2" fmla="val 43578"/>
            </a:avLst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6588224" y="188640"/>
            <a:ext cx="2376264" cy="1421671"/>
          </a:xfrm>
          <a:prstGeom prst="rect">
            <a:avLst/>
          </a:prstGeom>
          <a:solidFill>
            <a:srgbClr val="66FFFF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x-none" sz="2000" smtClean="0">
                <a:latin typeface="Times New Roman"/>
                <a:ea typeface="Times New Roman"/>
                <a:cs typeface="Times New Roman"/>
              </a:rPr>
              <a:t>Faggeti dell</a:t>
            </a:r>
            <a:r>
              <a:rPr lang="x-none" sz="2000" i="1" smtClean="0">
                <a:latin typeface="Times New Roman"/>
                <a:ea typeface="Times New Roman"/>
                <a:cs typeface="Times New Roman"/>
              </a:rPr>
              <a:t>'Asperulo</a:t>
            </a:r>
            <a:r>
              <a:rPr lang="x-none" sz="2000" smtClean="0">
                <a:latin typeface="Times New Roman"/>
                <a:ea typeface="Times New Roman"/>
                <a:cs typeface="Times New Roman"/>
              </a:rPr>
              <a:t>-</a:t>
            </a:r>
            <a:r>
              <a:rPr lang="x-none" sz="2000" i="1" smtClean="0">
                <a:latin typeface="Times New Roman"/>
                <a:ea typeface="Times New Roman"/>
                <a:cs typeface="Times New Roman"/>
              </a:rPr>
              <a:t>Fagetum</a:t>
            </a:r>
            <a:r>
              <a:rPr lang="it-IT" sz="2000" i="1" dirty="0" smtClean="0">
                <a:latin typeface="Times New Roman"/>
                <a:ea typeface="Times New Roman"/>
                <a:cs typeface="Times New Roman"/>
              </a:rPr>
              <a:t> – </a:t>
            </a:r>
            <a:r>
              <a:rPr lang="it-IT" sz="2000" dirty="0" smtClean="0">
                <a:latin typeface="Times New Roman"/>
                <a:ea typeface="Times New Roman"/>
                <a:cs typeface="Times New Roman"/>
              </a:rPr>
              <a:t>22.38%</a:t>
            </a:r>
            <a:endParaRPr lang="it-IT" sz="2000" dirty="0">
              <a:latin typeface="Arial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67544" y="548680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Century Gothic" pitchFamily="34" charset="0"/>
              </a:rPr>
              <a:t>HABITAT </a:t>
            </a:r>
            <a:r>
              <a:rPr lang="it-IT" sz="2800" b="1" dirty="0" err="1" smtClean="0">
                <a:latin typeface="Century Gothic" pitchFamily="34" charset="0"/>
              </a:rPr>
              <a:t>DI</a:t>
            </a:r>
            <a:r>
              <a:rPr lang="it-IT" sz="2800" b="1" dirty="0" smtClean="0">
                <a:latin typeface="Century Gothic" pitchFamily="34" charset="0"/>
              </a:rPr>
              <a:t> INTERESSE PRIORITARIO</a:t>
            </a:r>
            <a:endParaRPr lang="it-IT" sz="2800" b="1" dirty="0">
              <a:latin typeface="Century Gothic" pitchFamily="34" charset="0"/>
            </a:endParaRPr>
          </a:p>
        </p:txBody>
      </p:sp>
      <p:pic>
        <p:nvPicPr>
          <p:cNvPr id="12" name="Immagine 11" descr="Immagine 3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-261537" y="2861937"/>
            <a:ext cx="4104455" cy="3078341"/>
          </a:xfrm>
          <a:prstGeom prst="rect">
            <a:avLst/>
          </a:prstGeom>
        </p:spPr>
      </p:pic>
      <p:graphicFrame>
        <p:nvGraphicFramePr>
          <p:cNvPr id="13" name="Tabella 12"/>
          <p:cNvGraphicFramePr>
            <a:graphicFrameLocks noGrp="1"/>
          </p:cNvGraphicFramePr>
          <p:nvPr/>
        </p:nvGraphicFramePr>
        <p:xfrm>
          <a:off x="3491880" y="4149080"/>
          <a:ext cx="5472608" cy="8229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01189"/>
                <a:gridCol w="4395355"/>
                <a:gridCol w="576064"/>
              </a:tblGrid>
              <a:tr h="336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4070*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Boscaglie di Pinus mugo e Rhododendron hirsutum (Mugo-Rhododendretum hirsuti)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2,64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4" name="Tabella 13"/>
          <p:cNvGraphicFramePr>
            <a:graphicFrameLocks noGrp="1"/>
          </p:cNvGraphicFramePr>
          <p:nvPr/>
        </p:nvGraphicFramePr>
        <p:xfrm>
          <a:off x="3491880" y="5589240"/>
          <a:ext cx="5472608" cy="8229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01188"/>
                <a:gridCol w="4395356"/>
                <a:gridCol w="576064"/>
              </a:tblGrid>
              <a:tr h="7840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7220*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Sorgenti petrificanti con formazione di travertino (Cratoneurion)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800"/>
                        <a:t>0,00</a:t>
                      </a:r>
                      <a:r>
                        <a:rPr lang="it-IT" sz="1800" dirty="0"/>
                        <a:t>2</a:t>
                      </a:r>
                      <a:endParaRPr lang="it-IT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5" name="Immagine 14" descr="pgg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60648"/>
            <a:ext cx="5583683" cy="3743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39552" y="764704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latin typeface="Century Gothic" pitchFamily="34" charset="0"/>
              </a:rPr>
              <a:t>HABITAT PUNTIFORME </a:t>
            </a:r>
            <a:endParaRPr lang="it-IT" sz="2800" b="1" dirty="0">
              <a:latin typeface="Century Gothic" pitchFamily="34" charset="0"/>
            </a:endParaRPr>
          </a:p>
        </p:txBody>
      </p:sp>
      <p:pic>
        <p:nvPicPr>
          <p:cNvPr id="4" name="Immagine 3" descr="Immagine 2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260648"/>
            <a:ext cx="5148064" cy="3861048"/>
          </a:xfrm>
          <a:prstGeom prst="rect">
            <a:avLst/>
          </a:prstGeom>
        </p:spPr>
      </p:pic>
      <p:graphicFrame>
        <p:nvGraphicFramePr>
          <p:cNvPr id="7" name="Tabella 6"/>
          <p:cNvGraphicFramePr>
            <a:graphicFrameLocks noGrp="1"/>
          </p:cNvGraphicFramePr>
          <p:nvPr/>
        </p:nvGraphicFramePr>
        <p:xfrm>
          <a:off x="5364088" y="4365104"/>
          <a:ext cx="3528392" cy="115212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04056"/>
                <a:gridCol w="2376264"/>
                <a:gridCol w="648072"/>
              </a:tblGrid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600" b="1"/>
                        <a:t>7230</a:t>
                      </a:r>
                      <a:endParaRPr lang="it-IT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1600" b="1"/>
                        <a:t>Torbiere basse alcaline</a:t>
                      </a:r>
                      <a:endParaRPr lang="it-IT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/>
                        <a:t>0,002</a:t>
                      </a:r>
                      <a:endParaRPr lang="it-IT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8" name="Immagine 7" descr="Immagine 2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96952"/>
            <a:ext cx="4956043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N2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2204864"/>
            <a:ext cx="1944216" cy="1679002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2267744" y="500479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latin typeface="Century Gothic" pitchFamily="34" charset="0"/>
              </a:rPr>
              <a:t>La Rete Natura 2000 è costituita dalle </a:t>
            </a:r>
            <a:r>
              <a:rPr lang="it-IT" b="1" dirty="0" smtClean="0">
                <a:latin typeface="Century Gothic" pitchFamily="34" charset="0"/>
              </a:rPr>
              <a:t>Zone di Protezione Speciale (ZPS)</a:t>
            </a:r>
            <a:r>
              <a:rPr lang="it-IT" dirty="0" smtClean="0">
                <a:latin typeface="Century Gothic" pitchFamily="34" charset="0"/>
              </a:rPr>
              <a:t>, previste dalla Direttiva “Uccelli”, e dai </a:t>
            </a:r>
            <a:r>
              <a:rPr lang="it-IT" b="1" dirty="0" smtClean="0">
                <a:latin typeface="Century Gothic" pitchFamily="34" charset="0"/>
              </a:rPr>
              <a:t>Siti di Importanza Comunitaria (SIC)</a:t>
            </a:r>
            <a:r>
              <a:rPr lang="it-IT" dirty="0" smtClean="0">
                <a:latin typeface="Century Gothic" pitchFamily="34" charset="0"/>
              </a:rPr>
              <a:t> previsti dalla direttiva “Habitat”.</a:t>
            </a:r>
            <a:endParaRPr lang="it-IT" b="1" dirty="0">
              <a:latin typeface="Century Gothic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339752" y="4437112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latin typeface="Century Gothic" pitchFamily="34" charset="0"/>
              </a:rPr>
              <a:t>La finalità della rete Natura 2000 è garantire il </a:t>
            </a:r>
            <a:r>
              <a:rPr lang="it-IT" b="1" dirty="0" smtClean="0">
                <a:latin typeface="Century Gothic" pitchFamily="34" charset="0"/>
              </a:rPr>
              <a:t>mantenimento</a:t>
            </a:r>
            <a:r>
              <a:rPr lang="it-IT" dirty="0" smtClean="0">
                <a:latin typeface="Century Gothic" pitchFamily="34" charset="0"/>
              </a:rPr>
              <a:t> o all'occorrenza, il ripristino, in uno </a:t>
            </a:r>
            <a:r>
              <a:rPr lang="it-IT" b="1" dirty="0" smtClean="0">
                <a:latin typeface="Century Gothic" pitchFamily="34" charset="0"/>
              </a:rPr>
              <a:t>stato di conservazione soddisfacente</a:t>
            </a:r>
            <a:r>
              <a:rPr lang="it-IT" dirty="0" smtClean="0">
                <a:latin typeface="Century Gothic" pitchFamily="34" charset="0"/>
              </a:rPr>
              <a:t>, dei tipi di habitat naturali e degli habitat delle specie presenti.</a:t>
            </a:r>
            <a:endParaRPr lang="it-IT" dirty="0">
              <a:latin typeface="Century Gothic" pitchFamily="34" charset="0"/>
            </a:endParaRPr>
          </a:p>
        </p:txBody>
      </p:sp>
      <p:cxnSp>
        <p:nvCxnSpPr>
          <p:cNvPr id="12" name="Connettore 2 11"/>
          <p:cNvCxnSpPr/>
          <p:nvPr/>
        </p:nvCxnSpPr>
        <p:spPr>
          <a:xfrm flipV="1">
            <a:off x="2771800" y="1988840"/>
            <a:ext cx="1728192" cy="864096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2771800" y="2852936"/>
            <a:ext cx="1728192" cy="108012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107504" y="1974210"/>
          <a:ext cx="5112568" cy="491625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484061"/>
                <a:gridCol w="1779364"/>
                <a:gridCol w="1849143"/>
              </a:tblGrid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CODICE</a:t>
                      </a:r>
                      <a:endParaRPr lang="it-IT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Nome scientifico</a:t>
                      </a:r>
                      <a:endParaRPr lang="it-IT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Nome comune</a:t>
                      </a:r>
                      <a:endParaRPr lang="it-IT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A072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/>
                        <a:t>Pernis</a:t>
                      </a:r>
                      <a:r>
                        <a:rPr lang="it-IT" sz="1400" dirty="0"/>
                        <a:t> </a:t>
                      </a:r>
                      <a:r>
                        <a:rPr lang="it-IT" sz="1400" dirty="0" err="1"/>
                        <a:t>apivorus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Falco pecchiaiolo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264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A082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Circus </a:t>
                      </a:r>
                      <a:r>
                        <a:rPr lang="it-IT" sz="1400" dirty="0" err="1"/>
                        <a:t>cyaneus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Albanella reale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A091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Aquila </a:t>
                      </a:r>
                      <a:r>
                        <a:rPr lang="it-IT" sz="1400" dirty="0" err="1"/>
                        <a:t>chrysaetos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Aquila reale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A104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/>
                        <a:t>Bonasa</a:t>
                      </a:r>
                      <a:r>
                        <a:rPr lang="it-IT" sz="1400" dirty="0"/>
                        <a:t> </a:t>
                      </a:r>
                      <a:r>
                        <a:rPr lang="it-IT" sz="1400" dirty="0" err="1"/>
                        <a:t>bonasia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Francolino di monte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/>
                        <a:t>A223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Aegolius funereus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Civetta capogrosso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A236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Dryocopus martius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Picchio nero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/>
                        <a:t>A409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Tetrao tetrix tetrix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Gallo forcello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  <a:tr h="5651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A412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/>
                        <a:t>Alectoris graeca saxatilis</a:t>
                      </a:r>
                      <a:endParaRPr lang="it-IT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/>
                        <a:t>Coturnice delle Alpi</a:t>
                      </a:r>
                      <a:endParaRPr lang="it-IT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38376" marR="38376" marT="0" marB="0" anchor="ctr"/>
                </a:tc>
              </a:tr>
            </a:tbl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107504" y="116632"/>
            <a:ext cx="20882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000" b="1"/>
              <a:t>Uccelli migratori abituali elencati dell’allegato 1 della direttiva 79/409/CEE </a:t>
            </a:r>
            <a:endParaRPr lang="it-IT" sz="2000" b="1" i="1" dirty="0"/>
          </a:p>
        </p:txBody>
      </p:sp>
      <p:pic>
        <p:nvPicPr>
          <p:cNvPr id="4" name="Immagine 3" descr="18-Falco%20pecchiaiolo.jpg"/>
          <p:cNvPicPr>
            <a:picLocks noChangeAspect="1"/>
          </p:cNvPicPr>
          <p:nvPr/>
        </p:nvPicPr>
        <p:blipFill>
          <a:blip r:embed="rId2" cstate="print"/>
          <a:srcRect l="21650" t="13461" r="5586" b="17240"/>
          <a:stretch>
            <a:fillRect/>
          </a:stretch>
        </p:blipFill>
        <p:spPr>
          <a:xfrm>
            <a:off x="2267744" y="0"/>
            <a:ext cx="2304256" cy="1645897"/>
          </a:xfrm>
          <a:prstGeom prst="rect">
            <a:avLst/>
          </a:prstGeom>
        </p:spPr>
      </p:pic>
      <p:pic>
        <p:nvPicPr>
          <p:cNvPr id="7" name="Immagine 6" descr="Albanella-reale-femmina.jpg"/>
          <p:cNvPicPr>
            <a:picLocks noChangeAspect="1"/>
          </p:cNvPicPr>
          <p:nvPr/>
        </p:nvPicPr>
        <p:blipFill>
          <a:blip r:embed="rId3" cstate="print"/>
          <a:srcRect l="34250" t="2849" r="16401" b="9136"/>
          <a:stretch>
            <a:fillRect/>
          </a:stretch>
        </p:blipFill>
        <p:spPr>
          <a:xfrm>
            <a:off x="7081485" y="0"/>
            <a:ext cx="2062515" cy="2457465"/>
          </a:xfrm>
          <a:prstGeom prst="rect">
            <a:avLst/>
          </a:prstGeom>
        </p:spPr>
      </p:pic>
      <p:pic>
        <p:nvPicPr>
          <p:cNvPr id="8" name="Immagine 7" descr="aquila%20reale-volo.jpg"/>
          <p:cNvPicPr>
            <a:picLocks noChangeAspect="1"/>
          </p:cNvPicPr>
          <p:nvPr/>
        </p:nvPicPr>
        <p:blipFill>
          <a:blip r:embed="rId4" cstate="print"/>
          <a:srcRect l="10934" t="10311" r="16213" b="7476"/>
          <a:stretch>
            <a:fillRect/>
          </a:stretch>
        </p:blipFill>
        <p:spPr>
          <a:xfrm>
            <a:off x="4644008" y="0"/>
            <a:ext cx="2227282" cy="1872208"/>
          </a:xfrm>
          <a:prstGeom prst="rect">
            <a:avLst/>
          </a:prstGeom>
        </p:spPr>
      </p:pic>
      <p:pic>
        <p:nvPicPr>
          <p:cNvPr id="9" name="Immagine 8" descr="HAZE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005064"/>
            <a:ext cx="1613011" cy="2310904"/>
          </a:xfrm>
          <a:prstGeom prst="rect">
            <a:avLst/>
          </a:prstGeom>
        </p:spPr>
      </p:pic>
      <p:pic>
        <p:nvPicPr>
          <p:cNvPr id="10" name="Immagine 9" descr="Civetta%20capo%20grosso.jpg"/>
          <p:cNvPicPr>
            <a:picLocks noChangeAspect="1"/>
          </p:cNvPicPr>
          <p:nvPr/>
        </p:nvPicPr>
        <p:blipFill>
          <a:blip r:embed="rId6" cstate="print"/>
          <a:srcRect l="47840" r="8961" b="10981"/>
          <a:stretch>
            <a:fillRect/>
          </a:stretch>
        </p:blipFill>
        <p:spPr>
          <a:xfrm>
            <a:off x="5292080" y="1772816"/>
            <a:ext cx="1617815" cy="2214563"/>
          </a:xfrm>
          <a:prstGeom prst="rect">
            <a:avLst/>
          </a:prstGeom>
        </p:spPr>
      </p:pic>
      <p:pic>
        <p:nvPicPr>
          <p:cNvPr id="11" name="Immagine 10" descr="picchio-nero-a.jpg"/>
          <p:cNvPicPr>
            <a:picLocks noChangeAspect="1"/>
          </p:cNvPicPr>
          <p:nvPr/>
        </p:nvPicPr>
        <p:blipFill>
          <a:blip r:embed="rId7" cstate="print"/>
          <a:srcRect l="36960" t="14300" r="20660" b="6951"/>
          <a:stretch>
            <a:fillRect/>
          </a:stretch>
        </p:blipFill>
        <p:spPr>
          <a:xfrm>
            <a:off x="6516216" y="4193704"/>
            <a:ext cx="1385434" cy="2664296"/>
          </a:xfrm>
          <a:prstGeom prst="rect">
            <a:avLst/>
          </a:prstGeom>
        </p:spPr>
      </p:pic>
      <p:pic>
        <p:nvPicPr>
          <p:cNvPr id="12" name="Immagine 11" descr="Gallo%20forcello.jpg"/>
          <p:cNvPicPr>
            <a:picLocks noChangeAspect="1"/>
          </p:cNvPicPr>
          <p:nvPr/>
        </p:nvPicPr>
        <p:blipFill>
          <a:blip r:embed="rId8" cstate="print"/>
          <a:srcRect l="29480" t="4576" r="6801" b="6198"/>
          <a:stretch>
            <a:fillRect/>
          </a:stretch>
        </p:blipFill>
        <p:spPr>
          <a:xfrm>
            <a:off x="7212876" y="2420888"/>
            <a:ext cx="1931124" cy="1800200"/>
          </a:xfrm>
          <a:prstGeom prst="rect">
            <a:avLst/>
          </a:prstGeom>
        </p:spPr>
      </p:pic>
      <p:pic>
        <p:nvPicPr>
          <p:cNvPr id="13" name="Immagine 12" descr="alectoris_graeca04-500.jpg"/>
          <p:cNvPicPr>
            <a:picLocks noChangeAspect="1"/>
          </p:cNvPicPr>
          <p:nvPr/>
        </p:nvPicPr>
        <p:blipFill>
          <a:blip r:embed="rId9" cstate="print"/>
          <a:srcRect l="27320" t="9722" r="14563" b="3525"/>
          <a:stretch>
            <a:fillRect/>
          </a:stretch>
        </p:blipFill>
        <p:spPr>
          <a:xfrm>
            <a:off x="7773277" y="4293096"/>
            <a:ext cx="1370723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07504" y="1600117"/>
          <a:ext cx="4680520" cy="521325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52128"/>
                <a:gridCol w="1746780"/>
                <a:gridCol w="1781612"/>
              </a:tblGrid>
              <a:tr h="10984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CODICE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Nome scientifico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/>
                        <a:t>Nome comune</a:t>
                      </a:r>
                      <a:endParaRPr lang="it-IT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0604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1303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Rhinolophus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hipposideros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Ferro di cavallo minore / Rinolofo minore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10604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1304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Rhinolophus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ferrumequinum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/>
                        <a:t>Ferro di cavallo maggiore / Rinolofo maggiore</a:t>
                      </a:r>
                      <a:endParaRPr lang="it-IT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  <a:tr h="7069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/>
                        <a:t>1308</a:t>
                      </a:r>
                      <a:endParaRPr lang="it-IT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Barbastella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barbastellus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Barbastello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2195736" y="332656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b="1"/>
              <a:t>Mammiferi Elencati Nell’allegato I</a:t>
            </a:r>
            <a:r>
              <a:rPr lang="it-IT" sz="2800" b="1" dirty="0"/>
              <a:t>I</a:t>
            </a:r>
            <a:r>
              <a:rPr lang="x-none" sz="2800" b="1"/>
              <a:t> Della Direttiva 92/43/Cee</a:t>
            </a:r>
            <a:endParaRPr lang="it-IT" sz="2800" b="1" i="1" dirty="0"/>
          </a:p>
        </p:txBody>
      </p:sp>
      <p:pic>
        <p:nvPicPr>
          <p:cNvPr id="4" name="Immagine 3" descr="4128286975_6f6e4d9b66.jpg"/>
          <p:cNvPicPr>
            <a:picLocks noChangeAspect="1"/>
          </p:cNvPicPr>
          <p:nvPr/>
        </p:nvPicPr>
        <p:blipFill>
          <a:blip r:embed="rId2" cstate="print"/>
          <a:srcRect l="13713" t="6755" r="14846" b="8356"/>
          <a:stretch>
            <a:fillRect/>
          </a:stretch>
        </p:blipFill>
        <p:spPr>
          <a:xfrm>
            <a:off x="6300192" y="1412776"/>
            <a:ext cx="2505335" cy="2107663"/>
          </a:xfrm>
          <a:prstGeom prst="rect">
            <a:avLst/>
          </a:prstGeom>
        </p:spPr>
      </p:pic>
      <p:pic>
        <p:nvPicPr>
          <p:cNvPr id="6" name="Immagine 5" descr="zjs-06-R_ferrumequinum.jpg"/>
          <p:cNvPicPr>
            <a:picLocks noChangeAspect="1"/>
          </p:cNvPicPr>
          <p:nvPr/>
        </p:nvPicPr>
        <p:blipFill>
          <a:blip r:embed="rId3" cstate="print"/>
          <a:srcRect l="17038" t="3349" r="12785" b="9330"/>
          <a:stretch>
            <a:fillRect/>
          </a:stretch>
        </p:blipFill>
        <p:spPr>
          <a:xfrm>
            <a:off x="4716016" y="3429000"/>
            <a:ext cx="2113879" cy="2338078"/>
          </a:xfrm>
          <a:prstGeom prst="rect">
            <a:avLst/>
          </a:prstGeom>
        </p:spPr>
      </p:pic>
      <p:pic>
        <p:nvPicPr>
          <p:cNvPr id="7" name="Immagine 6" descr="mopsfledermaus-0017.jpg"/>
          <p:cNvPicPr>
            <a:picLocks noChangeAspect="1"/>
          </p:cNvPicPr>
          <p:nvPr/>
        </p:nvPicPr>
        <p:blipFill>
          <a:blip r:embed="rId4" cstate="print"/>
          <a:srcRect l="15637" t="17011" r="6015" b="18386"/>
          <a:stretch>
            <a:fillRect/>
          </a:stretch>
        </p:blipFill>
        <p:spPr>
          <a:xfrm>
            <a:off x="6819331" y="4941168"/>
            <a:ext cx="2324669" cy="1916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323528" y="1268760"/>
          <a:ext cx="5297613" cy="184774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095964"/>
                <a:gridCol w="2092526"/>
                <a:gridCol w="2109123"/>
              </a:tblGrid>
              <a:tr h="9333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CODICE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Nome scientifico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Nome comune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356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1167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Triturus carnifex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Tritone crestato italiano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467544" y="116632"/>
            <a:ext cx="720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2800" b="1" dirty="0"/>
              <a:t>Anfibi</a:t>
            </a:r>
            <a:r>
              <a:rPr lang="it-IT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it-IT" sz="2800" b="1" dirty="0"/>
              <a:t>E Rettili Elencati Nell’allegato II Della Direttiva  92/43/</a:t>
            </a:r>
            <a:r>
              <a:rPr lang="it-IT" sz="2800" b="1" dirty="0" err="1"/>
              <a:t>Cee</a:t>
            </a:r>
            <a:endParaRPr lang="it-IT" sz="2800" b="1" dirty="0"/>
          </a:p>
          <a:p>
            <a:endParaRPr lang="it-IT" sz="2800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107504" y="4293096"/>
          <a:ext cx="5544616" cy="243332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158131"/>
                <a:gridCol w="2104702"/>
                <a:gridCol w="2281783"/>
              </a:tblGrid>
              <a:tr h="604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COD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Nome scientifico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Nome comune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1088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Cerambyx cerdo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Cerambice della quercia</a:t>
                      </a:r>
                      <a:endParaRPr lang="it-IT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/>
                        <a:t>1092</a:t>
                      </a:r>
                      <a:endParaRPr lang="it-IT" sz="2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/>
                        <a:t>Austropotamobius</a:t>
                      </a:r>
                      <a:r>
                        <a:rPr lang="fr-FR" sz="2000" dirty="0"/>
                        <a:t> </a:t>
                      </a:r>
                      <a:r>
                        <a:rPr lang="fr-FR" sz="2000" dirty="0" err="1"/>
                        <a:t>pallipes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x-none" sz="2000"/>
                        <a:t>Gambero di fiume</a:t>
                      </a:r>
                      <a:endParaRPr lang="it-IT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107504" y="3284984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b="1"/>
              <a:t>Invertebrati</a:t>
            </a:r>
            <a:r>
              <a:rPr lang="x-none" sz="2800" b="1" smtClean="0"/>
              <a:t> </a:t>
            </a:r>
            <a:r>
              <a:rPr lang="x-none" sz="2800" b="1"/>
              <a:t>Elencati Nell’allegato I</a:t>
            </a:r>
            <a:r>
              <a:rPr lang="it-IT" sz="2800" b="1" dirty="0"/>
              <a:t>I</a:t>
            </a:r>
            <a:r>
              <a:rPr lang="x-none" sz="2800" b="1"/>
              <a:t> Della Direttiva 92/43/Cee</a:t>
            </a:r>
            <a:endParaRPr lang="it-IT" sz="2800" b="1" i="1" dirty="0"/>
          </a:p>
          <a:p>
            <a:endParaRPr lang="it-IT" sz="2800" dirty="0"/>
          </a:p>
        </p:txBody>
      </p:sp>
      <p:pic>
        <p:nvPicPr>
          <p:cNvPr id="6" name="Immagine 5" descr="200551110416_AmUrSaTrCrA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980728"/>
            <a:ext cx="3261538" cy="2160240"/>
          </a:xfrm>
          <a:prstGeom prst="rect">
            <a:avLst/>
          </a:prstGeom>
        </p:spPr>
      </p:pic>
      <p:pic>
        <p:nvPicPr>
          <p:cNvPr id="7" name="Immagine 6" descr="cercerm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4509120"/>
            <a:ext cx="894009" cy="1995226"/>
          </a:xfrm>
          <a:prstGeom prst="rect">
            <a:avLst/>
          </a:prstGeom>
        </p:spPr>
      </p:pic>
      <p:pic>
        <p:nvPicPr>
          <p:cNvPr id="8" name="Immagine 7" descr="austrapotamobiuspallipes029kz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4365104"/>
            <a:ext cx="2411760" cy="203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/>
        </p:nvGraphicFramePr>
        <p:xfrm>
          <a:off x="179512" y="4130535"/>
          <a:ext cx="4824535" cy="277523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12818"/>
                <a:gridCol w="2211717"/>
              </a:tblGrid>
              <a:tr h="9464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Codice</a:t>
                      </a:r>
                      <a:endParaRPr lang="it-IT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Specie</a:t>
                      </a:r>
                      <a:endParaRPr lang="it-IT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8012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1902</a:t>
                      </a:r>
                      <a:endParaRPr lang="it-IT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Cypripedium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calceolus</a:t>
                      </a:r>
                      <a:endParaRPr lang="it-IT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006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/>
                        <a:t>1381</a:t>
                      </a:r>
                      <a:endParaRPr lang="it-IT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Dicranum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viride</a:t>
                      </a:r>
                      <a:endParaRPr lang="it-IT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4006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/>
                        <a:t>4096</a:t>
                      </a:r>
                      <a:endParaRPr lang="it-IT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t-IT" sz="2000" dirty="0" err="1"/>
                        <a:t>Gladiolus</a:t>
                      </a:r>
                      <a:r>
                        <a:rPr lang="it-IT" sz="2000" dirty="0"/>
                        <a:t> </a:t>
                      </a:r>
                      <a:r>
                        <a:rPr lang="it-IT" sz="2000" dirty="0" err="1"/>
                        <a:t>palustris</a:t>
                      </a:r>
                      <a:endParaRPr lang="it-IT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67544" y="260648"/>
            <a:ext cx="82089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2800" b="1" dirty="0"/>
              <a:t>Piante Elencate Nell’allegato II Della Direttiva 92/43/</a:t>
            </a:r>
            <a:r>
              <a:rPr lang="it-IT" sz="2800" b="1" dirty="0" err="1"/>
              <a:t>Cee</a:t>
            </a:r>
            <a:endParaRPr lang="it-IT" sz="2800" b="1" dirty="0"/>
          </a:p>
        </p:txBody>
      </p:sp>
      <p:pic>
        <p:nvPicPr>
          <p:cNvPr id="4" name="Immagine 3" descr="250px-Klump_zieda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124744"/>
            <a:ext cx="2239137" cy="2713834"/>
          </a:xfrm>
          <a:prstGeom prst="rect">
            <a:avLst/>
          </a:prstGeom>
        </p:spPr>
      </p:pic>
      <p:pic>
        <p:nvPicPr>
          <p:cNvPr id="5" name="Immagine 4" descr="DICVIR_M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196752"/>
            <a:ext cx="3233936" cy="2425452"/>
          </a:xfrm>
          <a:prstGeom prst="rect">
            <a:avLst/>
          </a:prstGeom>
        </p:spPr>
      </p:pic>
      <p:pic>
        <p:nvPicPr>
          <p:cNvPr id="6" name="Immagine 5" descr="407%20Gladiolus%20palustris%2026giu07%20Pezzo%20da%20Gaeta_JPG_2008117175318_407%20Gladiolus%20palustris%2026giu07%20Pezzo%20da%20Gaet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789040"/>
            <a:ext cx="1987032" cy="2940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11560" y="995280"/>
            <a:ext cx="79208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r>
              <a:rPr lang="it-IT" sz="2000" b="1" dirty="0">
                <a:solidFill>
                  <a:srgbClr val="00B05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nterventi attivi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(IA)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sono generalmente finalizzati a rimuovere/ridurre un fattore di disturbo ovvero a “orientare” una dinamica naturale.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Regolamentazioni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(RE)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si possono indicare quelle azioni di gestione i cui effetti sullo stato favorevole di conservazione degli habitat e delle specie, sono frutto di scelte programmatiche che suggeriscano/raccomandino comportamenti da adottare in determinate circostanze e luoghi.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r>
              <a:rPr lang="it-IT" sz="2000" b="1" dirty="0">
                <a:solidFill>
                  <a:srgbClr val="00B05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ncentivazioni (IN)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hanno la finalità di sollecitare l’introduzione presso le popolazioni locali di pratiche, procedure o metodologie gestionali di varia natura (agricole, forestali, produttive ecc.) che favoriscano il raggiungimento degli obiettivi del Piano di Gestione.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Programmi di monitoraggio e/o ricerca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(MR)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hanno la finalità di misurare lo stato di conservazione di habitat e specie, oltre che di verificare il successo delle azioni proposte dal Piano di Gestione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endParaRPr kumimoji="0" 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  <a:tab pos="684213" algn="l"/>
              </a:tabLst>
            </a:pP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Programmi didattici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(PD)</a:t>
            </a: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sono direttamente orientati alla diffusione di conoscenze e modelli di comportamenti sostenibili che mirano, attraverso il coinvolgimento delle popolazioni locali, alla tutela dei valori del sito.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684213" algn="l"/>
              </a:tabLst>
            </a:pP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483768" y="188640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latin typeface="Century Gothic" pitchFamily="34" charset="0"/>
              </a:rPr>
              <a:t>TIPOLOGIE </a:t>
            </a:r>
            <a:r>
              <a:rPr lang="it-IT" sz="3200" b="1" dirty="0" err="1" smtClean="0">
                <a:latin typeface="Century Gothic" pitchFamily="34" charset="0"/>
              </a:rPr>
              <a:t>D’AZIONE</a:t>
            </a:r>
            <a:endParaRPr lang="it-IT" sz="32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251520" y="188640"/>
          <a:ext cx="8568952" cy="63367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4476"/>
                <a:gridCol w="4284476"/>
              </a:tblGrid>
              <a:tr h="374583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1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18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491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IA01</a:t>
                      </a: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Mantenimento del pascolo mediante brucatura controllata</a:t>
                      </a: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491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Scheda Azione IA02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Mantenimento radure e pascoli presso strutture rurali sparse mediante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decespugliamento</a:t>
                      </a: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e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sfalcio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IA03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2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Conversione ad alto fusto</a:t>
                      </a: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IA04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3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Manutenzione delle selve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castanili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IA05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4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Mantenimento di radure nelle aree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boscate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IA06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5" action="ppaction://hlinkfile"/>
                      </a:endParaRPr>
                    </a:p>
                    <a:p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6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Creazione di pozze e raccolte d’acqua</a:t>
                      </a: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IA07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7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Conservazione di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Dicranum</a:t>
                      </a: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viride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IA08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8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Conservazione di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Cypripedium</a:t>
                      </a: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calceolus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306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IA09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9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Conservazione di Primula </a:t>
                      </a:r>
                      <a:r>
                        <a:rPr lang="it-IT" sz="14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grignensis</a:t>
                      </a:r>
                      <a:endParaRPr lang="it-IT" sz="1400" b="1" u="sng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491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IA10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10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Mantenimento dei flussi idrici in corrispondenza di habitat puntiformi</a:t>
                      </a: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11" action="ppaction://hlinkfile"/>
                      </a:endParaRPr>
                    </a:p>
                    <a:p>
                      <a:endParaRPr lang="it-IT" sz="14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251520" y="404664"/>
          <a:ext cx="8676456" cy="6126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38228"/>
                <a:gridCol w="4338228"/>
              </a:tblGrid>
              <a:tr h="338178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28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28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</a:t>
                      </a:r>
                      <a:r>
                        <a:rPr lang="it-IT" sz="16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RE01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Mantenimento di alberi senescenti e/o </a:t>
                      </a:r>
                      <a:r>
                        <a:rPr lang="it-IT" sz="16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deperienti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RE02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2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della raccolta di campioni per collezioni entomologiche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22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</a:t>
                      </a:r>
                      <a:r>
                        <a:rPr lang="it-IT" sz="16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03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3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Immissioni di fauna soggetta a gestione venatoria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RE04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4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dell'escursionismo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RE05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5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dell’accesso alle cavità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RE06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6" action="ppaction://hlinkfile"/>
                      </a:endParaRPr>
                    </a:p>
                    <a:p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7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per la ristrutturazione di edifici ospitanti colonie di Chirotteri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 RE07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8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raccolta flora </a:t>
                      </a:r>
                      <a:r>
                        <a:rPr lang="it-IT" sz="16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muscinale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</a:t>
                      </a:r>
                      <a:r>
                        <a:rPr lang="it-IT" sz="16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R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E08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9" action="ppaction://hlinkfile"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Regolamentazione raccolta specie endemiche</a:t>
                      </a:r>
                      <a:endParaRPr lang="it-IT" sz="16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251520" y="1700808"/>
          <a:ext cx="8676456" cy="304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38228"/>
                <a:gridCol w="4338228"/>
              </a:tblGrid>
              <a:tr h="338178">
                <a:tc>
                  <a:txBody>
                    <a:bodyPr/>
                    <a:lstStyle/>
                    <a:p>
                      <a:pPr algn="ctr"/>
                      <a:r>
                        <a:rPr lang="it-IT" sz="3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3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3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</a:t>
                      </a:r>
                      <a:r>
                        <a:rPr lang="it-IT" sz="20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IN01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Incentivi al pascolo e alla </a:t>
                      </a:r>
                      <a:r>
                        <a:rPr lang="it-IT" sz="20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monticazione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</a:t>
                      </a:r>
                      <a:r>
                        <a:rPr lang="it-IT" sz="20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IN02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Incentivi per lo </a:t>
                      </a:r>
                      <a:r>
                        <a:rPr lang="it-IT" sz="2000" b="1" u="sng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sfalcio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22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</a:t>
                      </a:r>
                      <a:r>
                        <a:rPr lang="it-IT" sz="2000" b="1" u="sng" cap="all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 IN03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u="sng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Incentivi alla gestione forestale naturalistica</a:t>
                      </a:r>
                      <a:endParaRPr lang="it-IT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endParaRPr lang="it-IT" sz="20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683568" y="620688"/>
          <a:ext cx="7668344" cy="5699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65731"/>
                <a:gridCol w="3802613"/>
              </a:tblGrid>
              <a:tr h="298760"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1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1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6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MR01</a:t>
                      </a: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hlinkClick r:id="rId2" action="ppaction://hlinkfile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3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Aggiornamento della cartografia degli habitat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4" action="ppaction://hlinkfile"/>
                      </a:endParaRPr>
                    </a:p>
                  </a:txBody>
                  <a:tcPr/>
                </a:tc>
              </a:tr>
              <a:tr h="4161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5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di base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6" action="ppaction://hlinkfile"/>
                      </a:endParaRPr>
                    </a:p>
                  </a:txBody>
                  <a:tcPr/>
                </a:tc>
              </a:tr>
              <a:tr h="3995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7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specializzato sugli habitat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8" action="ppaction://hlinkfile"/>
                      </a:endParaRPr>
                    </a:p>
                  </a:txBody>
                  <a:tcPr/>
                </a:tc>
              </a:tr>
              <a:tr h="29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9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specializzato sugli habitat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0" action="ppaction://hlinkfile"/>
                      </a:endParaRPr>
                    </a:p>
                  </a:txBody>
                  <a:tcPr/>
                </a:tc>
              </a:tr>
              <a:tr h="29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1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</a:t>
                      </a:r>
                      <a:r>
                        <a:rPr lang="it-IT" sz="1600" b="1" u="sng" kern="120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specializzato sugli </a:t>
                      </a: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habitat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2" action="ppaction://hlinkfile"/>
                      </a:endParaRPr>
                    </a:p>
                  </a:txBody>
                  <a:tcPr/>
                </a:tc>
              </a:tr>
              <a:tr h="29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3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specializzato sulle specie botaniche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4" action="ppaction://hlinkfile"/>
                      </a:endParaRPr>
                    </a:p>
                  </a:txBody>
                  <a:tcPr/>
                </a:tc>
              </a:tr>
              <a:tr h="29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MR07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5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specializzato sulle specie faunistiche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6" action="ppaction://hlinkfile"/>
                      </a:endParaRPr>
                    </a:p>
                  </a:txBody>
                  <a:tcPr/>
                </a:tc>
              </a:tr>
              <a:tr h="29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7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Carta della vegetazione potenziale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8" action="ppaction://hlinkfile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/>
        </p:nvGraphicFramePr>
        <p:xfrm>
          <a:off x="395536" y="476671"/>
          <a:ext cx="8352928" cy="568863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10840"/>
                <a:gridCol w="4142088"/>
              </a:tblGrid>
              <a:tr h="645737">
                <a:tc>
                  <a:txBody>
                    <a:bodyPr/>
                    <a:lstStyle/>
                    <a:p>
                      <a:pPr algn="ctr"/>
                      <a:r>
                        <a:rPr lang="it-IT" sz="3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3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6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36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22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MR09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2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Carta delle potenzialità faunistiche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3" action="ppaction://hlinkfile"/>
                      </a:endParaRPr>
                    </a:p>
                  </a:txBody>
                  <a:tcPr/>
                </a:tc>
              </a:tr>
              <a:tr h="7379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4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Quantificazione e monitoraggio del disturbo – arrampicata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5" action="ppaction://hlinkfile"/>
                      </a:endParaRPr>
                    </a:p>
                  </a:txBody>
                  <a:tcPr/>
                </a:tc>
              </a:tr>
              <a:tr h="7379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6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Quantificazione e monitoraggio del disturbo – speleologia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7" action="ppaction://hlinkfile"/>
                      </a:endParaRPr>
                    </a:p>
                  </a:txBody>
                  <a:tcPr/>
                </a:tc>
              </a:tr>
              <a:tr h="7379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8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delle attività sportive e di raccolta dei frutti del bosco e del sottobosco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9" action="ppaction://hlinkfile"/>
                      </a:endParaRPr>
                    </a:p>
                  </a:txBody>
                  <a:tcPr/>
                </a:tc>
              </a:tr>
              <a:tr h="522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0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Censimento delle orchidee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1" action="ppaction://hlinkfile"/>
                      </a:endParaRPr>
                    </a:p>
                  </a:txBody>
                  <a:tcPr/>
                </a:tc>
              </a:tr>
              <a:tr h="522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2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Censimento della flora esotica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3" action="ppaction://hlinkfile"/>
                      </a:endParaRPr>
                    </a:p>
                  </a:txBody>
                  <a:tcPr/>
                </a:tc>
              </a:tr>
              <a:tr h="5227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4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della qualità delle acque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5" action="ppaction://hlinkfile"/>
                      </a:endParaRPr>
                    </a:p>
                  </a:txBody>
                  <a:tcPr/>
                </a:tc>
              </a:tr>
              <a:tr h="7379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Scheda Azione MR16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6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u="sng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Monitoraggio e censimento della rete sentieristica ecocompatibile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u="sng" kern="12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  <a:hlinkClick r:id="rId17" action="ppaction://hlinkfile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N2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81710" y="0"/>
            <a:ext cx="1980580" cy="1710405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395536" y="5117122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B050"/>
                </a:solidFill>
                <a:latin typeface="Century Gothic" pitchFamily="34" charset="0"/>
              </a:rPr>
              <a:t>Direttiva "Habitat" 92/42/CEE</a:t>
            </a:r>
            <a:endParaRPr lang="it-IT" sz="2000" dirty="0">
              <a:solidFill>
                <a:srgbClr val="00B05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220072" y="5117122"/>
            <a:ext cx="3889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solidFill>
                  <a:srgbClr val="00B050"/>
                </a:solidFill>
                <a:latin typeface="Century Gothic" pitchFamily="34" charset="0"/>
              </a:rPr>
              <a:t>Direttiva "Uccelli" 79/403/CEE</a:t>
            </a:r>
            <a:endParaRPr lang="it-IT" sz="2000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890555" y="2708920"/>
            <a:ext cx="4289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Century Gothic" pitchFamily="34" charset="0"/>
              </a:rPr>
              <a:t>Zone di Protezione Speciale (ZPS)</a:t>
            </a:r>
            <a:endParaRPr lang="it-IT" sz="2000" dirty="0"/>
          </a:p>
        </p:txBody>
      </p:sp>
      <p:sp>
        <p:nvSpPr>
          <p:cNvPr id="7" name="Rettangolo 6"/>
          <p:cNvSpPr/>
          <p:nvPr/>
        </p:nvSpPr>
        <p:spPr>
          <a:xfrm>
            <a:off x="179512" y="2708920"/>
            <a:ext cx="4657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Century Gothic" pitchFamily="34" charset="0"/>
              </a:rPr>
              <a:t>Siti di Importanza Comunitaria (SIC)</a:t>
            </a:r>
            <a:r>
              <a:rPr lang="it-IT" sz="2000" dirty="0" smtClean="0">
                <a:latin typeface="Century Gothic" pitchFamily="34" charset="0"/>
              </a:rPr>
              <a:t> </a:t>
            </a:r>
            <a:endParaRPr lang="it-IT" sz="2000" dirty="0"/>
          </a:p>
        </p:txBody>
      </p:sp>
      <p:sp>
        <p:nvSpPr>
          <p:cNvPr id="14" name="Freccia in giù 13"/>
          <p:cNvSpPr/>
          <p:nvPr/>
        </p:nvSpPr>
        <p:spPr>
          <a:xfrm>
            <a:off x="3347864" y="1268760"/>
            <a:ext cx="360040" cy="139132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in giù 18"/>
          <p:cNvSpPr/>
          <p:nvPr/>
        </p:nvSpPr>
        <p:spPr>
          <a:xfrm>
            <a:off x="5580112" y="1268760"/>
            <a:ext cx="360040" cy="1468187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in giù 17"/>
          <p:cNvSpPr/>
          <p:nvPr/>
        </p:nvSpPr>
        <p:spPr>
          <a:xfrm>
            <a:off x="1691680" y="3429000"/>
            <a:ext cx="720080" cy="144016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in giù 19"/>
          <p:cNvSpPr/>
          <p:nvPr/>
        </p:nvSpPr>
        <p:spPr>
          <a:xfrm>
            <a:off x="6732240" y="3429000"/>
            <a:ext cx="720080" cy="144016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18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2"/>
          <p:cNvSpPr txBox="1">
            <a:spLocks/>
          </p:cNvSpPr>
          <p:nvPr/>
        </p:nvSpPr>
        <p:spPr>
          <a:xfrm>
            <a:off x="287016" y="5085184"/>
            <a:ext cx="8856984" cy="2592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/>
        </p:nvGraphicFramePr>
        <p:xfrm>
          <a:off x="179512" y="260648"/>
          <a:ext cx="8676456" cy="5943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38228"/>
                <a:gridCol w="4338228"/>
              </a:tblGrid>
              <a:tr h="338178"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AZIONE</a:t>
                      </a:r>
                      <a:endParaRPr lang="it-IT" sz="28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TITOLO</a:t>
                      </a:r>
                      <a:endParaRPr lang="it-IT" sz="28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</a:t>
                      </a:r>
                      <a:r>
                        <a:rPr kumimoji="0" lang="it-IT" sz="1600" b="1" u="sng" strike="noStrike" kern="1200" cap="all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 PD01</a:t>
                      </a:r>
                      <a:endParaRPr kumimoji="0" lang="it-IT" sz="16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</a:endParaRPr>
                    </a:p>
                    <a:p>
                      <a:endParaRPr lang="it-IT" sz="1600" b="1" u="sng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Sensibilizzazione e diffusione delle informazioni</a:t>
                      </a:r>
                    </a:p>
                    <a:p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2" action="ppaction://hlinkfile"/>
                      </a:endParaRPr>
                    </a:p>
                  </a:txBody>
                  <a:tcPr/>
                </a:tc>
              </a:tr>
              <a:tr h="4710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 PD02</a:t>
                      </a:r>
                    </a:p>
                    <a:p>
                      <a:pPr marL="0" algn="l" defTabSz="914400" rtl="0" eaLnBrk="1" latinLnBrk="0" hangingPunct="1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3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Comunicazione target sensibili</a:t>
                      </a:r>
                    </a:p>
                    <a:p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4" action="ppaction://hlinkfile"/>
                      </a:endParaRPr>
                    </a:p>
                  </a:txBody>
                  <a:tcPr/>
                </a:tc>
              </a:tr>
              <a:tr h="4522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 PD03</a:t>
                      </a:r>
                    </a:p>
                    <a:p>
                      <a:pPr marL="0" algn="l" defTabSz="914400" rtl="0" eaLnBrk="1" latinLnBrk="0" hangingPunct="1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5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Realizzazione di linee guida e di un abaco di riferimento per le popolazioni locali e gli enti territoriali coinvolti</a:t>
                      </a:r>
                    </a:p>
                    <a:p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6" action="ppaction://hlinkfile"/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 PD04</a:t>
                      </a:r>
                    </a:p>
                    <a:p>
                      <a:pPr marL="0" algn="l" defTabSz="914400" rtl="0" eaLnBrk="1" latinLnBrk="0" hangingPunct="1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7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Realizzazione di materiale e strutture informative e illustrative</a:t>
                      </a:r>
                    </a:p>
                    <a:p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8" action="ppaction://hlinkfile"/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 PD05</a:t>
                      </a:r>
                    </a:p>
                    <a:p>
                      <a:pPr marL="0" algn="l" defTabSz="914400" rtl="0" eaLnBrk="1" latinLnBrk="0" hangingPunct="1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9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Realizzazione di un piano-programma per la valorizzazione delle attività legate alla fruizione eco-turistica</a:t>
                      </a:r>
                    </a:p>
                    <a:p>
                      <a:pPr algn="l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10" action="ppaction://hlinkfile"/>
                      </a:endParaRPr>
                    </a:p>
                  </a:txBody>
                  <a:tcPr/>
                </a:tc>
              </a:tr>
              <a:tr h="3381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Scheda Azione PD06</a:t>
                      </a:r>
                    </a:p>
                    <a:p>
                      <a:pPr marL="0" algn="l" defTabSz="914400" rtl="0" eaLnBrk="1" latinLnBrk="0" hangingPunct="1"/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11" action="ppaction://hlinkf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Divulgazione della rete Natura 2000 attraverso la realizzazione di brochure, pannelli informativi, pagine, eventi su siti internet delle attività previste o ammesse dal Piano di Gestione</a:t>
                      </a:r>
                    </a:p>
                    <a:p>
                      <a:endParaRPr kumimoji="0" lang="it-IT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hlinkClick r:id="rId12" action="ppaction://hlinkfile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magin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501" y="908720"/>
            <a:ext cx="8122955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3779912" y="26064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latin typeface="Century Gothic" pitchFamily="34" charset="0"/>
              </a:rPr>
              <a:t>MONITORAGGIO</a:t>
            </a:r>
            <a:endParaRPr lang="it-IT" sz="32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59832" y="404664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latin typeface="Century Gothic" pitchFamily="34" charset="0"/>
              </a:rPr>
              <a:t>MONITORAGGIO</a:t>
            </a:r>
            <a:endParaRPr lang="it-IT" sz="3200" b="1" dirty="0">
              <a:latin typeface="Century Gothic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1169457"/>
            <a:ext cx="73351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fornire le informazioni necessarie per valutare gli effetti ambientali delle azioni messe in campo dal Piano, consentendo di verificare se esse sono effettivamente in grado di conseguire i traguardi prefissatosi;</a:t>
            </a:r>
            <a:endParaRPr kumimoji="0" lang="it-I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917848" y="2967335"/>
            <a:ext cx="7326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it-IT" sz="2000" dirty="0" smtClean="0"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permettere di individuare tempestivamente le misure correttive che eventualmente dovessero rendersi necessarie.</a:t>
            </a:r>
            <a:endParaRPr lang="it-IT" sz="3600" dirty="0" smtClean="0">
              <a:latin typeface="Century Gothic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39552" y="4509120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it-IT" sz="2000" dirty="0" smtClean="0">
                <a:latin typeface="Century Gothic" pitchFamily="34" charset="0"/>
              </a:rPr>
              <a:t>garantire attraverso l’individuazione degli indicatori la verifica degli effetti ambientali in relazione agli obiettivi prefissati </a:t>
            </a:r>
            <a:endParaRPr lang="it-IT" sz="2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604837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it-IT" b="1" dirty="0" smtClean="0">
                <a:latin typeface="Century Gothic" pitchFamily="34" charset="0"/>
              </a:rPr>
              <a:t>PARTECIPAZIONE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it-IT" sz="1800" dirty="0" smtClean="0">
                <a:latin typeface="Century Gothic" pitchFamily="34" charset="0"/>
              </a:rPr>
              <a:t>Ogni soggetto potrà presentare osservazioni scritte all’Ente incaricato della redazione utilizzando un fac-simile scaricabile del sito web dell’Ente </a:t>
            </a:r>
            <a:r>
              <a:rPr lang="it-IT" sz="1800" b="1" dirty="0" smtClean="0">
                <a:latin typeface="Century Gothic" pitchFamily="34" charset="0"/>
              </a:rPr>
              <a:t>www.valsassina.it</a:t>
            </a:r>
            <a:r>
              <a:rPr lang="it-IT" sz="1800" dirty="0" smtClean="0">
                <a:latin typeface="Century Gothic" pitchFamily="34" charset="0"/>
              </a:rPr>
              <a:t>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it-IT" sz="1800" dirty="0" smtClean="0">
                <a:latin typeface="Century Gothic" pitchFamily="34" charset="0"/>
              </a:rPr>
              <a:t>La consultazione garantisce il rispetto del diritto all'informazione e alla partecipazione alle decisioni.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it-IT" sz="1800" dirty="0" smtClean="0">
              <a:latin typeface="Century Gothic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it-IT" sz="1800" dirty="0" smtClean="0">
                <a:latin typeface="Century Gothic" pitchFamily="34" charset="0"/>
              </a:rPr>
              <a:t>In particolare si garantisce il diritto: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it-IT" sz="1800" dirty="0" smtClean="0">
                <a:latin typeface="Century Gothic" pitchFamily="34" charset="0"/>
              </a:rPr>
              <a:t> all'informazione completa e accessibile;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it-IT" sz="1800" dirty="0" smtClean="0">
                <a:latin typeface="Century Gothic" pitchFamily="34" charset="0"/>
              </a:rPr>
              <a:t> a esprimere pareri e osservazioni;</a:t>
            </a:r>
          </a:p>
          <a:p>
            <a:pPr marL="0" indent="0" eaLnBrk="1" hangingPunct="1">
              <a:lnSpc>
                <a:spcPct val="80000"/>
              </a:lnSpc>
            </a:pPr>
            <a:r>
              <a:rPr lang="it-IT" sz="1800" dirty="0" smtClean="0">
                <a:latin typeface="Century Gothic" pitchFamily="34" charset="0"/>
              </a:rPr>
              <a:t> a conoscere le motivazioni degli esiti di tali osservazioni.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2699792" y="260648"/>
            <a:ext cx="42484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dirty="0">
                <a:latin typeface="Century Gothic" pitchFamily="34" charset="0"/>
              </a:rPr>
              <a:t>Modello osservazioni</a:t>
            </a:r>
          </a:p>
        </p:txBody>
      </p:sp>
      <p:pic>
        <p:nvPicPr>
          <p:cNvPr id="5" name="Immagine 4" descr="osservazioni.bmp"/>
          <p:cNvPicPr>
            <a:picLocks noChangeAspect="1"/>
          </p:cNvPicPr>
          <p:nvPr/>
        </p:nvPicPr>
        <p:blipFill>
          <a:blip r:embed="rId2" cstate="print"/>
          <a:srcRect t="17850"/>
          <a:stretch>
            <a:fillRect/>
          </a:stretch>
        </p:blipFill>
        <p:spPr>
          <a:xfrm>
            <a:off x="323528" y="764704"/>
            <a:ext cx="4226482" cy="56886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magine 7" descr="Immagine1.bmp"/>
          <p:cNvPicPr>
            <a:picLocks noChangeAspect="1"/>
          </p:cNvPicPr>
          <p:nvPr/>
        </p:nvPicPr>
        <p:blipFill>
          <a:blip r:embed="rId3" cstate="print"/>
          <a:srcRect b="18500"/>
          <a:stretch>
            <a:fillRect/>
          </a:stretch>
        </p:blipFill>
        <p:spPr>
          <a:xfrm>
            <a:off x="4644008" y="764704"/>
            <a:ext cx="4328390" cy="56886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 descr="F:\6170_8120_val_del_neva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12" y="1355997"/>
            <a:ext cx="7603432" cy="466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 descr="p grigna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4149080"/>
            <a:ext cx="702745" cy="1224136"/>
          </a:xfrm>
          <a:prstGeom prst="rect">
            <a:avLst/>
          </a:prstGeom>
        </p:spPr>
      </p:pic>
      <p:pic>
        <p:nvPicPr>
          <p:cNvPr id="5" name="Immagine 4" descr="logo CM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476672"/>
            <a:ext cx="981162" cy="996704"/>
          </a:xfrm>
          <a:prstGeom prst="rect">
            <a:avLst/>
          </a:prstGeom>
        </p:spPr>
      </p:pic>
      <p:pic>
        <p:nvPicPr>
          <p:cNvPr id="6" name="Picture 5" descr="N2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2348880"/>
            <a:ext cx="812290" cy="70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323528" y="332656"/>
            <a:ext cx="71465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SIC IT2030001 </a:t>
            </a:r>
            <a:r>
              <a:rPr lang="it-IT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Grigna</a:t>
            </a:r>
            <a:r>
              <a:rPr lang="it-IT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Settentrionale</a:t>
            </a:r>
            <a:endParaRPr lang="it-IT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.bmp"/>
          <p:cNvPicPr>
            <a:picLocks noChangeAspect="1"/>
          </p:cNvPicPr>
          <p:nvPr/>
        </p:nvPicPr>
        <p:blipFill>
          <a:blip r:embed="rId2" cstate="print">
            <a:grayscl/>
          </a:blip>
          <a:srcRect r="52706"/>
          <a:stretch>
            <a:fillRect/>
          </a:stretch>
        </p:blipFill>
        <p:spPr>
          <a:xfrm>
            <a:off x="-36512" y="548680"/>
            <a:ext cx="4161555" cy="5044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vale 5"/>
          <p:cNvSpPr/>
          <p:nvPr/>
        </p:nvSpPr>
        <p:spPr>
          <a:xfrm>
            <a:off x="3131840" y="2996952"/>
            <a:ext cx="576064" cy="504056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 descr="zps.jpg"/>
          <p:cNvPicPr>
            <a:picLocks noChangeAspect="1"/>
          </p:cNvPicPr>
          <p:nvPr/>
        </p:nvPicPr>
        <p:blipFill>
          <a:blip r:embed="rId3" cstate="print"/>
          <a:srcRect l="27163" t="3437" r="26375" b="3437"/>
          <a:stretch>
            <a:fillRect/>
          </a:stretch>
        </p:blipFill>
        <p:spPr>
          <a:xfrm>
            <a:off x="4072096" y="692695"/>
            <a:ext cx="4820384" cy="4248473"/>
          </a:xfrm>
          <a:prstGeom prst="rect">
            <a:avLst/>
          </a:prstGeom>
        </p:spPr>
      </p:pic>
      <p:pic>
        <p:nvPicPr>
          <p:cNvPr id="8" name="Immagine 7" descr="sic lomb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50" t="1647" r="27163" b="3437"/>
          <a:stretch>
            <a:fillRect/>
          </a:stretch>
        </p:blipFill>
        <p:spPr>
          <a:xfrm>
            <a:off x="4168483" y="615635"/>
            <a:ext cx="4651989" cy="432553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sic e zps.jpg"/>
          <p:cNvPicPr>
            <a:picLocks noChangeAspect="1"/>
          </p:cNvPicPr>
          <p:nvPr/>
        </p:nvPicPr>
        <p:blipFill>
          <a:blip r:embed="rId2" cstate="print"/>
          <a:srcRect l="36613" t="3582" r="41337" b="30156"/>
          <a:stretch>
            <a:fillRect/>
          </a:stretch>
        </p:blipFill>
        <p:spPr>
          <a:xfrm>
            <a:off x="0" y="260648"/>
            <a:ext cx="4320480" cy="5709206"/>
          </a:xfrm>
          <a:prstGeom prst="rect">
            <a:avLst/>
          </a:prstGeom>
        </p:spPr>
      </p:pic>
      <p:pic>
        <p:nvPicPr>
          <p:cNvPr id="3" name="Immagine 2" descr="sic e zps e parc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975" t="3437" r="41338" b="30300"/>
          <a:stretch>
            <a:fillRect/>
          </a:stretch>
        </p:blipFill>
        <p:spPr>
          <a:xfrm>
            <a:off x="4644008" y="116632"/>
            <a:ext cx="4032448" cy="596802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51520" y="260648"/>
            <a:ext cx="3347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Sic </a:t>
            </a:r>
            <a:r>
              <a:rPr lang="it-IT" dirty="0" err="1" smtClean="0">
                <a:latin typeface="Century Gothic" pitchFamily="34" charset="0"/>
              </a:rPr>
              <a:t>Grigna</a:t>
            </a:r>
            <a:r>
              <a:rPr lang="it-IT" dirty="0" smtClean="0">
                <a:latin typeface="Century Gothic" pitchFamily="34" charset="0"/>
              </a:rPr>
              <a:t> Meridionale</a:t>
            </a:r>
          </a:p>
          <a:p>
            <a:r>
              <a:rPr lang="it-IT" dirty="0" smtClean="0">
                <a:latin typeface="Century Gothic" pitchFamily="34" charset="0"/>
              </a:rPr>
              <a:t>Sic </a:t>
            </a:r>
            <a:r>
              <a:rPr lang="it-IT" dirty="0" err="1" smtClean="0">
                <a:latin typeface="Century Gothic" pitchFamily="34" charset="0"/>
              </a:rPr>
              <a:t>Grigna</a:t>
            </a:r>
            <a:r>
              <a:rPr lang="it-IT" dirty="0" smtClean="0">
                <a:latin typeface="Century Gothic" pitchFamily="34" charset="0"/>
              </a:rPr>
              <a:t> Settentrionale</a:t>
            </a:r>
          </a:p>
          <a:p>
            <a:r>
              <a:rPr lang="it-IT" dirty="0" err="1" smtClean="0">
                <a:latin typeface="Century Gothic" pitchFamily="34" charset="0"/>
              </a:rPr>
              <a:t>Zps</a:t>
            </a:r>
            <a:r>
              <a:rPr lang="it-IT" dirty="0" smtClean="0">
                <a:latin typeface="Century Gothic" pitchFamily="34" charset="0"/>
              </a:rPr>
              <a:t> </a:t>
            </a:r>
            <a:r>
              <a:rPr lang="it-IT" dirty="0" err="1" smtClean="0">
                <a:latin typeface="Century Gothic" pitchFamily="34" charset="0"/>
              </a:rPr>
              <a:t>Grigne</a:t>
            </a:r>
            <a:endParaRPr lang="it-IT" dirty="0">
              <a:latin typeface="Century Gothic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635896" y="5373216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Sic </a:t>
            </a:r>
            <a:r>
              <a:rPr lang="it-IT" dirty="0" err="1" smtClean="0">
                <a:latin typeface="Century Gothic" pitchFamily="34" charset="0"/>
              </a:rPr>
              <a:t>grigna</a:t>
            </a:r>
            <a:r>
              <a:rPr lang="it-IT" dirty="0" smtClean="0">
                <a:latin typeface="Century Gothic" pitchFamily="34" charset="0"/>
              </a:rPr>
              <a:t> meridionale</a:t>
            </a:r>
          </a:p>
          <a:p>
            <a:r>
              <a:rPr lang="it-IT" dirty="0" smtClean="0">
                <a:latin typeface="Century Gothic" pitchFamily="34" charset="0"/>
              </a:rPr>
              <a:t>Sic </a:t>
            </a:r>
            <a:r>
              <a:rPr lang="it-IT" dirty="0" err="1" smtClean="0">
                <a:latin typeface="Century Gothic" pitchFamily="34" charset="0"/>
              </a:rPr>
              <a:t>grigna</a:t>
            </a:r>
            <a:r>
              <a:rPr lang="it-IT" dirty="0" smtClean="0">
                <a:latin typeface="Century Gothic" pitchFamily="34" charset="0"/>
              </a:rPr>
              <a:t> settentrionale</a:t>
            </a:r>
          </a:p>
          <a:p>
            <a:r>
              <a:rPr lang="it-IT" dirty="0" err="1" smtClean="0">
                <a:latin typeface="Century Gothic" pitchFamily="34" charset="0"/>
              </a:rPr>
              <a:t>Zps</a:t>
            </a:r>
            <a:r>
              <a:rPr lang="it-IT" dirty="0" smtClean="0">
                <a:latin typeface="Century Gothic" pitchFamily="34" charset="0"/>
              </a:rPr>
              <a:t> </a:t>
            </a:r>
            <a:r>
              <a:rPr lang="it-IT" dirty="0" err="1" smtClean="0">
                <a:latin typeface="Century Gothic" pitchFamily="34" charset="0"/>
              </a:rPr>
              <a:t>grigne</a:t>
            </a:r>
            <a:endParaRPr lang="it-IT" dirty="0" smtClean="0">
              <a:latin typeface="Century Gothic" pitchFamily="34" charset="0"/>
            </a:endParaRPr>
          </a:p>
          <a:p>
            <a:r>
              <a:rPr lang="it-IT" dirty="0" smtClean="0">
                <a:latin typeface="Century Gothic" pitchFamily="34" charset="0"/>
              </a:rPr>
              <a:t>Parco regionale </a:t>
            </a:r>
            <a:r>
              <a:rPr lang="it-IT" dirty="0" err="1" smtClean="0">
                <a:latin typeface="Century Gothic" pitchFamily="34" charset="0"/>
              </a:rPr>
              <a:t>grigna</a:t>
            </a:r>
            <a:r>
              <a:rPr lang="it-IT" dirty="0" smtClean="0">
                <a:latin typeface="Century Gothic" pitchFamily="34" charset="0"/>
              </a:rPr>
              <a:t> settentrionale</a:t>
            </a:r>
            <a:endParaRPr lang="it-IT" dirty="0">
              <a:latin typeface="Century Gothic" pitchFamily="34" charset="0"/>
            </a:endParaRPr>
          </a:p>
        </p:txBody>
      </p:sp>
      <p:sp>
        <p:nvSpPr>
          <p:cNvPr id="7" name="Ovale 6"/>
          <p:cNvSpPr/>
          <p:nvPr/>
        </p:nvSpPr>
        <p:spPr>
          <a:xfrm>
            <a:off x="5148064" y="5949280"/>
            <a:ext cx="504056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8007"/>
            <a:ext cx="5472608" cy="6509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asellaDiTesto 2"/>
          <p:cNvSpPr txBox="1"/>
          <p:nvPr/>
        </p:nvSpPr>
        <p:spPr>
          <a:xfrm>
            <a:off x="5543600" y="836126"/>
            <a:ext cx="34928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00B050"/>
                </a:solidFill>
                <a:latin typeface="Century Gothic" pitchFamily="34" charset="0"/>
              </a:rPr>
              <a:t>SIC </a:t>
            </a:r>
          </a:p>
          <a:p>
            <a:pPr algn="ctr"/>
            <a:endParaRPr lang="it-IT" sz="2800" b="1" dirty="0" smtClean="0">
              <a:solidFill>
                <a:srgbClr val="00B050"/>
              </a:solidFill>
              <a:latin typeface="Century Gothic" pitchFamily="34" charset="0"/>
            </a:endParaRPr>
          </a:p>
          <a:p>
            <a:pPr algn="ctr"/>
            <a:r>
              <a:rPr lang="it-IT" sz="2800" b="1" dirty="0" smtClean="0">
                <a:solidFill>
                  <a:srgbClr val="00B050"/>
                </a:solidFill>
                <a:latin typeface="Century Gothic" pitchFamily="34" charset="0"/>
              </a:rPr>
              <a:t>IT 2030001 </a:t>
            </a:r>
          </a:p>
          <a:p>
            <a:pPr algn="ctr"/>
            <a:endParaRPr lang="it-IT" sz="2800" b="1" dirty="0" smtClean="0">
              <a:solidFill>
                <a:srgbClr val="00B050"/>
              </a:solidFill>
              <a:latin typeface="Century Gothic" pitchFamily="34" charset="0"/>
            </a:endParaRPr>
          </a:p>
          <a:p>
            <a:pPr algn="ctr"/>
            <a:r>
              <a:rPr lang="it-IT" sz="2800" b="1" dirty="0" err="1" smtClean="0">
                <a:solidFill>
                  <a:srgbClr val="00B050"/>
                </a:solidFill>
                <a:latin typeface="Century Gothic" pitchFamily="34" charset="0"/>
              </a:rPr>
              <a:t>Grigna</a:t>
            </a:r>
            <a:r>
              <a:rPr lang="it-IT" sz="2800" b="1" dirty="0" smtClean="0">
                <a:solidFill>
                  <a:srgbClr val="00B050"/>
                </a:solidFill>
                <a:latin typeface="Century Gothic" pitchFamily="34" charset="0"/>
              </a:rPr>
              <a:t> </a:t>
            </a:r>
          </a:p>
          <a:p>
            <a:pPr algn="ctr"/>
            <a:r>
              <a:rPr lang="it-IT" sz="2800" b="1" dirty="0" smtClean="0">
                <a:solidFill>
                  <a:srgbClr val="00B050"/>
                </a:solidFill>
                <a:latin typeface="Century Gothic" pitchFamily="34" charset="0"/>
              </a:rPr>
              <a:t>Settentrionale</a:t>
            </a:r>
            <a:endParaRPr lang="it-IT" b="1" dirty="0" smtClean="0">
              <a:solidFill>
                <a:srgbClr val="00B050"/>
              </a:solidFill>
              <a:latin typeface="Century Gothic" pitchFamily="34" charset="0"/>
            </a:endParaRPr>
          </a:p>
          <a:p>
            <a:endParaRPr lang="it-IT" dirty="0"/>
          </a:p>
          <a:p>
            <a:endParaRPr lang="it-IT" dirty="0" smtClean="0"/>
          </a:p>
          <a:p>
            <a:pPr algn="ctr"/>
            <a:r>
              <a:rPr lang="it-IT" sz="2400" dirty="0" smtClean="0"/>
              <a:t>Ettari 1617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IC e comu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50" y="260648"/>
            <a:ext cx="7625606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6516216" y="260649"/>
            <a:ext cx="2520280" cy="4247317"/>
          </a:xfrm>
          <a:prstGeom prst="rect">
            <a:avLst/>
          </a:prstGeom>
          <a:solidFill>
            <a:srgbClr val="00B050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pPr algn="ctr"/>
            <a:r>
              <a:rPr lang="it-IT" u="sng" dirty="0" smtClean="0"/>
              <a:t>COMUNI PRESENTI </a:t>
            </a:r>
            <a:r>
              <a:rPr lang="it-IT" dirty="0" smtClean="0"/>
              <a:t>ALL’INTERNO DEL SIC:</a:t>
            </a:r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CORTENOVA</a:t>
            </a:r>
          </a:p>
          <a:p>
            <a:pPr algn="ctr"/>
            <a:r>
              <a:rPr lang="it-IT" dirty="0" smtClean="0"/>
              <a:t>ESINO LARIO</a:t>
            </a:r>
          </a:p>
          <a:p>
            <a:pPr algn="ctr"/>
            <a:r>
              <a:rPr lang="it-IT" dirty="0" smtClean="0"/>
              <a:t>MANDELLO DEL LARIO</a:t>
            </a:r>
          </a:p>
          <a:p>
            <a:pPr algn="ctr"/>
            <a:r>
              <a:rPr lang="it-IT" dirty="0" smtClean="0"/>
              <a:t>PASTURO</a:t>
            </a:r>
          </a:p>
          <a:p>
            <a:pPr algn="ctr"/>
            <a:endParaRPr lang="it-IT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buFont typeface="Arial" pitchFamily="34" charset="0"/>
              <a:buChar char="•"/>
            </a:pPr>
            <a:endParaRPr lang="it-IT" dirty="0"/>
          </a:p>
          <a:p>
            <a:pPr algn="ctr"/>
            <a:r>
              <a:rPr lang="it-IT" u="sng" dirty="0" smtClean="0"/>
              <a:t>COMUNI CONFINANTI:</a:t>
            </a:r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PRIMALUNA</a:t>
            </a:r>
          </a:p>
          <a:p>
            <a:pPr algn="ctr"/>
            <a:r>
              <a:rPr lang="it-IT" dirty="0" smtClean="0"/>
              <a:t>LIERNA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51520" y="332656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200" b="1" dirty="0" smtClean="0">
                <a:latin typeface="Century Gothic" pitchFamily="34" charset="0"/>
              </a:rPr>
              <a:t>PIANO </a:t>
            </a:r>
            <a:r>
              <a:rPr lang="it-IT" sz="3200" b="1" dirty="0" err="1" smtClean="0">
                <a:latin typeface="Century Gothic" pitchFamily="34" charset="0"/>
              </a:rPr>
              <a:t>DI</a:t>
            </a:r>
            <a:r>
              <a:rPr lang="it-IT" sz="3200" b="1" dirty="0" smtClean="0">
                <a:latin typeface="Century Gothic" pitchFamily="34" charset="0"/>
              </a:rPr>
              <a:t> GESTIONE </a:t>
            </a:r>
            <a:r>
              <a:rPr lang="it-IT" sz="3200" b="1" dirty="0" err="1" smtClean="0">
                <a:latin typeface="Century Gothic" pitchFamily="34" charset="0"/>
              </a:rPr>
              <a:t>DI</a:t>
            </a:r>
            <a:r>
              <a:rPr lang="it-IT" sz="3200" b="1" dirty="0" smtClean="0">
                <a:latin typeface="Century Gothic" pitchFamily="34" charset="0"/>
              </a:rPr>
              <a:t> UN SITO </a:t>
            </a:r>
          </a:p>
          <a:p>
            <a:pPr algn="ctr"/>
            <a:r>
              <a:rPr lang="it-IT" sz="3200" b="1" dirty="0" smtClean="0">
                <a:latin typeface="Century Gothic" pitchFamily="34" charset="0"/>
              </a:rPr>
              <a:t>NATURA 2000</a:t>
            </a:r>
            <a:endParaRPr lang="it-IT" sz="3200" b="1" dirty="0"/>
          </a:p>
        </p:txBody>
      </p:sp>
      <p:sp>
        <p:nvSpPr>
          <p:cNvPr id="3" name="Rettangolo 2"/>
          <p:cNvSpPr/>
          <p:nvPr/>
        </p:nvSpPr>
        <p:spPr>
          <a:xfrm>
            <a:off x="2699792" y="2391271"/>
            <a:ext cx="6176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 smtClean="0">
                <a:latin typeface="Century Gothic" pitchFamily="34" charset="0"/>
              </a:rPr>
              <a:t>Strumento </a:t>
            </a:r>
            <a:r>
              <a:rPr lang="it-IT" sz="2400" b="1" dirty="0">
                <a:latin typeface="Century Gothic" pitchFamily="34" charset="0"/>
              </a:rPr>
              <a:t>di pianificazione del territorio </a:t>
            </a:r>
          </a:p>
        </p:txBody>
      </p:sp>
      <p:sp>
        <p:nvSpPr>
          <p:cNvPr id="4" name="Rettangolo 3"/>
          <p:cNvSpPr/>
          <p:nvPr/>
        </p:nvSpPr>
        <p:spPr>
          <a:xfrm>
            <a:off x="1331640" y="3789040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 smtClean="0">
                <a:latin typeface="Century Gothic" pitchFamily="34" charset="0"/>
              </a:rPr>
              <a:t>Obiettivo fondamentale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3347864" y="4797152"/>
            <a:ext cx="5508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latin typeface="Century Gothic" pitchFamily="34" charset="0"/>
              </a:rPr>
              <a:t>salvaguardia degli habitat </a:t>
            </a:r>
          </a:p>
          <a:p>
            <a:r>
              <a:rPr lang="it-IT" sz="2400" dirty="0" smtClean="0">
                <a:latin typeface="Century Gothic" pitchFamily="34" charset="0"/>
              </a:rPr>
              <a:t>e delle specie prioritarie individuate</a:t>
            </a:r>
            <a:endParaRPr lang="it-IT" sz="2400" dirty="0"/>
          </a:p>
        </p:txBody>
      </p:sp>
      <p:sp>
        <p:nvSpPr>
          <p:cNvPr id="8" name="Stella a 4 punte 7"/>
          <p:cNvSpPr/>
          <p:nvPr/>
        </p:nvSpPr>
        <p:spPr>
          <a:xfrm>
            <a:off x="1907704" y="2348880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Stella a 4 punte 8"/>
          <p:cNvSpPr/>
          <p:nvPr/>
        </p:nvSpPr>
        <p:spPr>
          <a:xfrm>
            <a:off x="611560" y="3717032"/>
            <a:ext cx="720080" cy="648072"/>
          </a:xfrm>
          <a:prstGeom prst="star4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1" name="Connettore 2 10"/>
          <p:cNvCxnSpPr/>
          <p:nvPr/>
        </p:nvCxnSpPr>
        <p:spPr>
          <a:xfrm>
            <a:off x="5076056" y="4077072"/>
            <a:ext cx="648072" cy="576064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1520" y="8994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OTTOBRE 2006 </a:t>
            </a:r>
            <a:endParaRPr lang="it-IT" dirty="0">
              <a:latin typeface="Century Gothic" pitchFamily="34" charset="0"/>
            </a:endParaRPr>
          </a:p>
        </p:txBody>
      </p:sp>
      <p:cxnSp>
        <p:nvCxnSpPr>
          <p:cNvPr id="4" name="Connettore 2 3"/>
          <p:cNvCxnSpPr/>
          <p:nvPr/>
        </p:nvCxnSpPr>
        <p:spPr>
          <a:xfrm>
            <a:off x="2195736" y="1124744"/>
            <a:ext cx="1368152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3851920" y="911622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entury Gothic" pitchFamily="34" charset="0"/>
              </a:rPr>
              <a:t>Avvio del procedimento per la redazione del piano territoriale di coordinamento del Parco Regionale della </a:t>
            </a:r>
            <a:r>
              <a:rPr lang="it-IT" sz="1600" dirty="0" err="1" smtClean="0">
                <a:latin typeface="Century Gothic" pitchFamily="34" charset="0"/>
              </a:rPr>
              <a:t>Grigna</a:t>
            </a:r>
            <a:r>
              <a:rPr lang="it-IT" sz="1600" dirty="0" smtClean="0">
                <a:latin typeface="Century Gothic" pitchFamily="34" charset="0"/>
              </a:rPr>
              <a:t> Settentrionale e dei siti Natura 2000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51520" y="212356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FEBBRAIO 2007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851920" y="2124145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entury Gothic" pitchFamily="34" charset="0"/>
              </a:rPr>
              <a:t>Conferenza di verifica/valutazione con i soggetti portatori di interesse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51520" y="313167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LUGLIO 2007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851920" y="3068960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entury Gothic" pitchFamily="34" charset="0"/>
              </a:rPr>
              <a:t>Procedura di valutazione ambientale strategica (VAS) – conferenza di presentazione degli studi ambientali propedeutici alla redazione del rapporto ambientale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51520" y="464384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APRILE 2008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851920" y="458112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Century Gothic" pitchFamily="34" charset="0"/>
              </a:rPr>
              <a:t>Conferenza di consultazione sul documento di piano 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251520" y="55892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entury Gothic" pitchFamily="34" charset="0"/>
              </a:rPr>
              <a:t>NOVEMBRE 2011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51920" y="5517232"/>
            <a:ext cx="5040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 smtClean="0">
                <a:latin typeface="Century Gothic" pitchFamily="34" charset="0"/>
              </a:rPr>
              <a:t>Presentazione bozza del piano di gestione del SIC IT2030001 “</a:t>
            </a:r>
            <a:r>
              <a:rPr lang="it-IT" sz="1600" dirty="0" err="1" smtClean="0">
                <a:latin typeface="Century Gothic" pitchFamily="34" charset="0"/>
              </a:rPr>
              <a:t>Grigna</a:t>
            </a:r>
            <a:r>
              <a:rPr lang="it-IT" sz="1600" dirty="0" smtClean="0">
                <a:latin typeface="Century Gothic" pitchFamily="34" charset="0"/>
              </a:rPr>
              <a:t> Settentrionale”</a:t>
            </a:r>
          </a:p>
        </p:txBody>
      </p:sp>
      <p:cxnSp>
        <p:nvCxnSpPr>
          <p:cNvPr id="19" name="Connettore 2 18"/>
          <p:cNvCxnSpPr/>
          <p:nvPr/>
        </p:nvCxnSpPr>
        <p:spPr>
          <a:xfrm>
            <a:off x="2195736" y="2348880"/>
            <a:ext cx="1368152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>
            <a:off x="2195736" y="3356992"/>
            <a:ext cx="1368152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2195736" y="4797152"/>
            <a:ext cx="1368152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>
            <a:off x="2195736" y="5733256"/>
            <a:ext cx="1368152" cy="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2051720" y="116632"/>
            <a:ext cx="5184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entury Gothic" pitchFamily="34" charset="0"/>
              </a:rPr>
              <a:t>INTERVENTI PUBBLICI CON STAKEHOLDERS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1591</Words>
  <Application>Microsoft Office PowerPoint</Application>
  <PresentationFormat>Presentazione su schermo (4:3)</PresentationFormat>
  <Paragraphs>390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Company>Comunità Montana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 </dc:creator>
  <cp:lastModifiedBy> </cp:lastModifiedBy>
  <cp:revision>17</cp:revision>
  <dcterms:created xsi:type="dcterms:W3CDTF">2011-11-30T09:56:56Z</dcterms:created>
  <dcterms:modified xsi:type="dcterms:W3CDTF">2011-12-12T17:14:19Z</dcterms:modified>
</cp:coreProperties>
</file>