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57" r:id="rId7"/>
    <p:sldId id="258" r:id="rId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972A10-D504-429F-A997-FA5AE729AD6A}" v="2" dt="2025-11-05T15:26:15.780"/>
    <p1510:client id="{BE1201ED-F1F8-400E-BD71-4F7AB34CB98A}" v="1" dt="2025-11-05T15:38:26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4660"/>
  </p:normalViewPr>
  <p:slideViewPr>
    <p:cSldViewPr snapToGrid="0">
      <p:cViewPr>
        <p:scale>
          <a:sx n="125" d="100"/>
          <a:sy n="125" d="100"/>
        </p:scale>
        <p:origin x="768" y="-1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5/10/relationships/revisionInfo" Target="revisionInfo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0190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877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302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495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5587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5393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796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505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0920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863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443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38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4.svg"/><Relationship Id="rId7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B4C5FD6A-1C95-1D23-6DBB-85C69D7B60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9" name="Titolo 1">
            <a:extLst>
              <a:ext uri="{FF2B5EF4-FFF2-40B4-BE49-F238E27FC236}">
                <a16:creationId xmlns:a16="http://schemas.microsoft.com/office/drawing/2014/main" id="{38C1E700-BE28-D3A6-6D0A-171D7501D8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310" y="1278608"/>
            <a:ext cx="5463634" cy="1322090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sp>
        <p:nvSpPr>
          <p:cNvPr id="20" name="Titolo 1">
            <a:extLst>
              <a:ext uri="{FF2B5EF4-FFF2-40B4-BE49-F238E27FC236}">
                <a16:creationId xmlns:a16="http://schemas.microsoft.com/office/drawing/2014/main" id="{7D61DC47-D276-D212-A005-D7D82B8FB4AB}"/>
              </a:ext>
            </a:extLst>
          </p:cNvPr>
          <p:cNvSpPr txBox="1">
            <a:spLocks/>
          </p:cNvSpPr>
          <p:nvPr/>
        </p:nvSpPr>
        <p:spPr>
          <a:xfrm>
            <a:off x="831310" y="3096725"/>
            <a:ext cx="4464259" cy="4066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200000"/>
              </a:lnSpc>
            </a:pP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  <a:p>
            <a:pPr algn="l"/>
            <a:endParaRPr lang="it-IT" sz="1400" dirty="0">
              <a:solidFill>
                <a:schemeClr val="bg1"/>
              </a:solidFill>
            </a:endParaRPr>
          </a:p>
        </p:txBody>
      </p:sp>
      <p:pic>
        <p:nvPicPr>
          <p:cNvPr id="21" name="Elemento grafico 20">
            <a:extLst>
              <a:ext uri="{FF2B5EF4-FFF2-40B4-BE49-F238E27FC236}">
                <a16:creationId xmlns:a16="http://schemas.microsoft.com/office/drawing/2014/main" id="{40B84250-5307-70AF-C2D2-D32E967656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8655777"/>
            <a:ext cx="6858000" cy="1250223"/>
          </a:xfrm>
          <a:prstGeom prst="rect">
            <a:avLst/>
          </a:prstGeom>
        </p:spPr>
      </p:pic>
      <p:pic>
        <p:nvPicPr>
          <p:cNvPr id="22" name="Elemento grafico 21">
            <a:extLst>
              <a:ext uri="{FF2B5EF4-FFF2-40B4-BE49-F238E27FC236}">
                <a16:creationId xmlns:a16="http://schemas.microsoft.com/office/drawing/2014/main" id="{21A3FFCA-E3D9-9CAB-CBBC-A46118E93D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13058"/>
            <a:ext cx="6858000" cy="1589658"/>
          </a:xfrm>
          <a:prstGeom prst="rect">
            <a:avLst/>
          </a:prstGeom>
        </p:spPr>
      </p:pic>
      <p:pic>
        <p:nvPicPr>
          <p:cNvPr id="23" name="Elemento grafico 22">
            <a:extLst>
              <a:ext uri="{FF2B5EF4-FFF2-40B4-BE49-F238E27FC236}">
                <a16:creationId xmlns:a16="http://schemas.microsoft.com/office/drawing/2014/main" id="{7BD84C67-F3AE-440D-47E8-F4CDBE95C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0562" y="9558283"/>
            <a:ext cx="1704382" cy="262532"/>
          </a:xfrm>
          <a:prstGeom prst="rect">
            <a:avLst/>
          </a:prstGeom>
        </p:spPr>
      </p:pic>
      <p:pic>
        <p:nvPicPr>
          <p:cNvPr id="24" name="Immagine 23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5E3BCB2-4E81-CF20-EF98-CC9E07F594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378" y="9594588"/>
            <a:ext cx="732366" cy="212874"/>
          </a:xfrm>
          <a:prstGeom prst="rect">
            <a:avLst/>
          </a:prstGeom>
        </p:spPr>
      </p:pic>
      <p:sp>
        <p:nvSpPr>
          <p:cNvPr id="25" name="Titolo 1">
            <a:extLst>
              <a:ext uri="{FF2B5EF4-FFF2-40B4-BE49-F238E27FC236}">
                <a16:creationId xmlns:a16="http://schemas.microsoft.com/office/drawing/2014/main" id="{EA32CBD7-F637-CBBC-4E16-D734CB4CC8FE}"/>
              </a:ext>
            </a:extLst>
          </p:cNvPr>
          <p:cNvSpPr txBox="1">
            <a:spLocks/>
          </p:cNvSpPr>
          <p:nvPr/>
        </p:nvSpPr>
        <p:spPr>
          <a:xfrm>
            <a:off x="3075464" y="9435761"/>
            <a:ext cx="3892290" cy="2450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8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800" dirty="0">
              <a:solidFill>
                <a:schemeClr val="bg1"/>
              </a:solidFill>
            </a:endParaRPr>
          </a:p>
        </p:txBody>
      </p:sp>
      <p:sp>
        <p:nvSpPr>
          <p:cNvPr id="26" name="Sottotitolo 2">
            <a:extLst>
              <a:ext uri="{FF2B5EF4-FFF2-40B4-BE49-F238E27FC236}">
                <a16:creationId xmlns:a16="http://schemas.microsoft.com/office/drawing/2014/main" id="{2F0621D8-511B-3FBA-BFB6-CD0FBF959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3597" y="171109"/>
            <a:ext cx="1498610" cy="276288"/>
          </a:xfrm>
        </p:spPr>
        <p:txBody>
          <a:bodyPr>
            <a:noAutofit/>
          </a:bodyPr>
          <a:lstStyle/>
          <a:p>
            <a:r>
              <a:rPr lang="it-IT" sz="16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sp>
        <p:nvSpPr>
          <p:cNvPr id="27" name="Sottotitolo 2">
            <a:extLst>
              <a:ext uri="{FF2B5EF4-FFF2-40B4-BE49-F238E27FC236}">
                <a16:creationId xmlns:a16="http://schemas.microsoft.com/office/drawing/2014/main" id="{4AA7C847-6DC3-9BEF-6232-EDEDB44CEB17}"/>
              </a:ext>
            </a:extLst>
          </p:cNvPr>
          <p:cNvSpPr txBox="1">
            <a:spLocks/>
          </p:cNvSpPr>
          <p:nvPr/>
        </p:nvSpPr>
        <p:spPr>
          <a:xfrm>
            <a:off x="4448782" y="171109"/>
            <a:ext cx="1345621" cy="175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100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  <p:pic>
        <p:nvPicPr>
          <p:cNvPr id="28" name="Elemento grafico 27">
            <a:extLst>
              <a:ext uri="{FF2B5EF4-FFF2-40B4-BE49-F238E27FC236}">
                <a16:creationId xmlns:a16="http://schemas.microsoft.com/office/drawing/2014/main" id="{E5805F99-425B-A6F7-37F9-B8972F7617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96734" y="4518449"/>
            <a:ext cx="4342039" cy="4525083"/>
          </a:xfrm>
          <a:prstGeom prst="rect">
            <a:avLst/>
          </a:prstGeom>
        </p:spPr>
      </p:pic>
      <p:pic>
        <p:nvPicPr>
          <p:cNvPr id="29" name="Elemento grafico 28">
            <a:extLst>
              <a:ext uri="{FF2B5EF4-FFF2-40B4-BE49-F238E27FC236}">
                <a16:creationId xmlns:a16="http://schemas.microsoft.com/office/drawing/2014/main" id="{0F604B94-0D28-BA2C-8703-36C732378A5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884987" y="7262058"/>
            <a:ext cx="4244478" cy="448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17413-6B3F-C3BD-6381-F8D596412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computer, computer, Personal Computer&#10;&#10;Il contenuto generato dall'IA potrebbe non essere corretto.">
            <a:extLst>
              <a:ext uri="{FF2B5EF4-FFF2-40B4-BE49-F238E27FC236}">
                <a16:creationId xmlns:a16="http://schemas.microsoft.com/office/drawing/2014/main" id="{59422B56-8A1F-0715-C286-06DA4DA1F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13" y="-357188"/>
            <a:ext cx="7069137" cy="1060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09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384900" y="1593290"/>
            <a:ext cx="6015655" cy="3209188"/>
          </a:xfrm>
          <a:prstGeom prst="rect">
            <a:avLst/>
          </a:prstGeom>
        </p:spPr>
        <p:txBody>
          <a:bodyPr vert="horz" lIns="178196" tIns="89099" rIns="178196" bIns="89099" rtlCol="0" anchor="b">
            <a:normAutofit fontScale="6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339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Il seguente formato è pensato per la promozione dell’intervento inerente al progetto «Strade Verdi» tramite una newsletter o un articolo sul sito del comune.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L’immagine rappresenta un ipotetico testo della newsletter/articolo per il </a:t>
            </a:r>
            <a:r>
              <a:rPr lang="it-IT" sz="1754" dirty="0" err="1">
                <a:latin typeface="Helvetica LT Pro" panose="020B0504020202020204" pitchFamily="34" charset="0"/>
              </a:rPr>
              <a:t>sitop</a:t>
            </a:r>
            <a:r>
              <a:rPr lang="it-IT" sz="1754" dirty="0">
                <a:latin typeface="Helvetica LT Pro" panose="020B0504020202020204" pitchFamily="34" charset="0"/>
              </a:rPr>
              <a:t>, pertanto il formato può variare. 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può essere esportato come PDF per la stampa/diffusione.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File &gt; Salva con nome &gt; PDF.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NB: </a:t>
            </a:r>
            <a:r>
              <a:rPr lang="it-IT" sz="1754" dirty="0" err="1">
                <a:latin typeface="Helvetica LT Pro" panose="020B0504020202020204" pitchFamily="34" charset="0"/>
              </a:rPr>
              <a:t>Powerpoint</a:t>
            </a:r>
            <a:r>
              <a:rPr lang="it-IT" sz="1754" dirty="0">
                <a:latin typeface="Helvetica LT Pro" panose="020B0504020202020204" pitchFamily="34" charset="0"/>
              </a:rPr>
              <a:t> non è un software di grafica professionale, si consiglia, in caso di stampa professionale, l’utilizzo di software dedicati con il supporto di personale qualificato.</a:t>
            </a:r>
          </a:p>
          <a:p>
            <a:pPr algn="l"/>
            <a:endParaRPr lang="it-IT" sz="2339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330" y="4875876"/>
            <a:ext cx="4227315" cy="3010613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556548" y="5533385"/>
            <a:ext cx="566781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384900" y="1846143"/>
            <a:ext cx="6015655" cy="2307939"/>
          </a:xfrm>
          <a:prstGeom prst="rect">
            <a:avLst/>
          </a:prstGeom>
        </p:spPr>
        <p:txBody>
          <a:bodyPr vert="horz" lIns="178196" tIns="89099" rIns="178196" bIns="89099" rtlCol="0" anchor="b">
            <a:normAutofit fontScale="77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339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E’ possibile personalizzare i riquadri colorati del manifesto attraverso l’utilizzo dei colori di riempimento di Regione Lombardia di seguito elencati. 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2339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315" y="4154083"/>
            <a:ext cx="5837241" cy="1350180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77" y="5933294"/>
            <a:ext cx="3206611" cy="494482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8877" y="6644783"/>
            <a:ext cx="3210219" cy="494482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5900715"/>
            <a:ext cx="1701201" cy="494482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7139264"/>
            <a:ext cx="1701194" cy="493821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6502962"/>
            <a:ext cx="1701194" cy="49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cecffdc9d6d1c7508f97d0baf2709dd3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0760082ee8e92377223543f5201e013a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89DD73C-7E3F-40AA-8568-C0124D63B1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803891-70A5-40A4-9670-62E3AE838B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44cff6-b84d-4a8d-8699-5b161c04c975"/>
    <ds:schemaRef ds:uri="bc22aaf1-36f7-4e21-b3d9-663b9881e3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830050-C5F0-4146-B2A2-C3995AF5ADF8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bc22aaf1-36f7-4e21-b3d9-663b9881e320"/>
    <ds:schemaRef ds:uri="7944cff6-b84d-4a8d-8699-5b161c04c975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239</Words>
  <Application>Microsoft Office PowerPoint</Application>
  <PresentationFormat>A4 (21x29,7 cm)</PresentationFormat>
  <Paragraphs>12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Giovanni Mandelli</cp:lastModifiedBy>
  <cp:revision>3</cp:revision>
  <dcterms:created xsi:type="dcterms:W3CDTF">2025-10-16T11:57:46Z</dcterms:created>
  <dcterms:modified xsi:type="dcterms:W3CDTF">2025-11-05T15:39:48Z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