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8" r:id="rId5"/>
    <p:sldId id="301" r:id="rId6"/>
    <p:sldId id="304" r:id="rId7"/>
    <p:sldId id="306" r:id="rId8"/>
    <p:sldId id="307" r:id="rId9"/>
    <p:sldId id="302" r:id="rId10"/>
    <p:sldId id="270" r:id="rId11"/>
    <p:sldId id="271" r:id="rId12"/>
    <p:sldId id="305" r:id="rId13"/>
    <p:sldId id="299" r:id="rId14"/>
    <p:sldId id="272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3BBF8BC-A5C5-00FD-CC06-3A3E137E5075}" name="Barbara Vitali" initials="BV" userId="S::b_vitali@regione.lombardia.it::d881d1f4-442d-4a7d-9bb8-df04c22a489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045A50-DC00-49E3-B294-D3028D894063}" v="4" dt="2026-07-01T12:08:04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bara Vitali" userId="d881d1f4-442d-4a7d-9bb8-df04c22a489e" providerId="ADAL" clId="{922A1931-782F-449D-91FF-DAC4756D1A96}"/>
    <pc:docChg chg="undo custSel mod addSld delSld modSld sldOrd">
      <pc:chgData name="Barbara Vitali" userId="d881d1f4-442d-4a7d-9bb8-df04c22a489e" providerId="ADAL" clId="{922A1931-782F-449D-91FF-DAC4756D1A96}" dt="2026-07-01T14:06:16.837" v="2760" actId="20577"/>
      <pc:docMkLst>
        <pc:docMk/>
      </pc:docMkLst>
      <pc:sldChg chg="modSp mod">
        <pc:chgData name="Barbara Vitali" userId="d881d1f4-442d-4a7d-9bb8-df04c22a489e" providerId="ADAL" clId="{922A1931-782F-449D-91FF-DAC4756D1A96}" dt="2026-06-29T10:41:42.263" v="425" actId="6549"/>
        <pc:sldMkLst>
          <pc:docMk/>
          <pc:sldMk cId="0" sldId="268"/>
        </pc:sldMkLst>
        <pc:spChg chg="mod">
          <ac:chgData name="Barbara Vitali" userId="d881d1f4-442d-4a7d-9bb8-df04c22a489e" providerId="ADAL" clId="{922A1931-782F-449D-91FF-DAC4756D1A96}" dt="2026-06-29T10:41:42.263" v="425" actId="6549"/>
          <ac:spMkLst>
            <pc:docMk/>
            <pc:sldMk cId="0" sldId="268"/>
            <ac:spMk id="15363" creationId="{00000000-0000-0000-0000-000000000000}"/>
          </ac:spMkLst>
        </pc:spChg>
        <pc:spChg chg="mod">
          <ac:chgData name="Barbara Vitali" userId="d881d1f4-442d-4a7d-9bb8-df04c22a489e" providerId="ADAL" clId="{922A1931-782F-449D-91FF-DAC4756D1A96}" dt="2026-06-24T15:51:17.864" v="202" actId="20577"/>
          <ac:spMkLst>
            <pc:docMk/>
            <pc:sldMk cId="0" sldId="268"/>
            <ac:spMk id="15364" creationId="{00000000-0000-0000-0000-000000000000}"/>
          </ac:spMkLst>
        </pc:spChg>
      </pc:sldChg>
      <pc:sldChg chg="addSp delSp modSp mod">
        <pc:chgData name="Barbara Vitali" userId="d881d1f4-442d-4a7d-9bb8-df04c22a489e" providerId="ADAL" clId="{922A1931-782F-449D-91FF-DAC4756D1A96}" dt="2026-07-01T08:53:24.671" v="1628" actId="6549"/>
        <pc:sldMkLst>
          <pc:docMk/>
          <pc:sldMk cId="3047441508" sldId="270"/>
        </pc:sldMkLst>
        <pc:spChg chg="add mod">
          <ac:chgData name="Barbara Vitali" userId="d881d1f4-442d-4a7d-9bb8-df04c22a489e" providerId="ADAL" clId="{922A1931-782F-449D-91FF-DAC4756D1A96}" dt="2026-06-29T10:58:37.118" v="840" actId="1076"/>
          <ac:spMkLst>
            <pc:docMk/>
            <pc:sldMk cId="3047441508" sldId="270"/>
            <ac:spMk id="2" creationId="{B73AB3D0-6A0C-7ED4-62AA-A6BA74437CEB}"/>
          </ac:spMkLst>
        </pc:spChg>
        <pc:spChg chg="mod">
          <ac:chgData name="Barbara Vitali" userId="d881d1f4-442d-4a7d-9bb8-df04c22a489e" providerId="ADAL" clId="{922A1931-782F-449D-91FF-DAC4756D1A96}" dt="2026-06-29T11:00:12.371" v="941" actId="20577"/>
          <ac:spMkLst>
            <pc:docMk/>
            <pc:sldMk cId="3047441508" sldId="270"/>
            <ac:spMk id="8" creationId="{1CD047D9-C6BE-51B5-881B-7CF735CA859E}"/>
          </ac:spMkLst>
        </pc:spChg>
        <pc:spChg chg="mod">
          <ac:chgData name="Barbara Vitali" userId="d881d1f4-442d-4a7d-9bb8-df04c22a489e" providerId="ADAL" clId="{922A1931-782F-449D-91FF-DAC4756D1A96}" dt="2026-07-01T08:53:24.671" v="1628" actId="6549"/>
          <ac:spMkLst>
            <pc:docMk/>
            <pc:sldMk cId="3047441508" sldId="270"/>
            <ac:spMk id="54" creationId="{07B641E5-9CE0-BD1B-2A2A-AF1BA79D0555}"/>
          </ac:spMkLst>
        </pc:spChg>
        <pc:cxnChg chg="mod">
          <ac:chgData name="Barbara Vitali" userId="d881d1f4-442d-4a7d-9bb8-df04c22a489e" providerId="ADAL" clId="{922A1931-782F-449D-91FF-DAC4756D1A96}" dt="2026-06-29T10:59:43.473" v="870" actId="20577"/>
          <ac:cxnSpMkLst>
            <pc:docMk/>
            <pc:sldMk cId="3047441508" sldId="270"/>
            <ac:cxnSpMk id="37" creationId="{4EAD6323-D3C1-67C8-FD58-DF56484A0312}"/>
          </ac:cxnSpMkLst>
        </pc:cxnChg>
      </pc:sldChg>
      <pc:sldChg chg="addSp delSp modSp mod">
        <pc:chgData name="Barbara Vitali" userId="d881d1f4-442d-4a7d-9bb8-df04c22a489e" providerId="ADAL" clId="{922A1931-782F-449D-91FF-DAC4756D1A96}" dt="2026-06-29T13:09:29.777" v="1041" actId="20577"/>
        <pc:sldMkLst>
          <pc:docMk/>
          <pc:sldMk cId="4069263162" sldId="271"/>
        </pc:sldMkLst>
        <pc:spChg chg="add mod">
          <ac:chgData name="Barbara Vitali" userId="d881d1f4-442d-4a7d-9bb8-df04c22a489e" providerId="ADAL" clId="{922A1931-782F-449D-91FF-DAC4756D1A96}" dt="2026-06-29T13:09:29.777" v="1041" actId="20577"/>
          <ac:spMkLst>
            <pc:docMk/>
            <pc:sldMk cId="4069263162" sldId="271"/>
            <ac:spMk id="4" creationId="{F3C37F2E-4178-A5C9-F03C-12AB32A1BD5F}"/>
          </ac:spMkLst>
        </pc:spChg>
      </pc:sldChg>
      <pc:sldChg chg="modSp mod">
        <pc:chgData name="Barbara Vitali" userId="d881d1f4-442d-4a7d-9bb8-df04c22a489e" providerId="ADAL" clId="{922A1931-782F-449D-91FF-DAC4756D1A96}" dt="2026-07-01T08:49:54.092" v="1609" actId="14100"/>
        <pc:sldMkLst>
          <pc:docMk/>
          <pc:sldMk cId="2252238436" sldId="299"/>
        </pc:sldMkLst>
        <pc:spChg chg="mod">
          <ac:chgData name="Barbara Vitali" userId="d881d1f4-442d-4a7d-9bb8-df04c22a489e" providerId="ADAL" clId="{922A1931-782F-449D-91FF-DAC4756D1A96}" dt="2026-07-01T08:49:54.092" v="1609" actId="14100"/>
          <ac:spMkLst>
            <pc:docMk/>
            <pc:sldMk cId="2252238436" sldId="299"/>
            <ac:spMk id="3" creationId="{9B43182B-DB82-F868-8A24-EAA9D2EF2FD1}"/>
          </ac:spMkLst>
        </pc:spChg>
      </pc:sldChg>
      <pc:sldChg chg="addSp delSp modSp add mod">
        <pc:chgData name="Barbara Vitali" userId="d881d1f4-442d-4a7d-9bb8-df04c22a489e" providerId="ADAL" clId="{922A1931-782F-449D-91FF-DAC4756D1A96}" dt="2026-06-29T09:55:01.009" v="390" actId="1076"/>
        <pc:sldMkLst>
          <pc:docMk/>
          <pc:sldMk cId="3338456910" sldId="301"/>
        </pc:sldMkLst>
        <pc:spChg chg="add mod">
          <ac:chgData name="Barbara Vitali" userId="d881d1f4-442d-4a7d-9bb8-df04c22a489e" providerId="ADAL" clId="{922A1931-782F-449D-91FF-DAC4756D1A96}" dt="2026-06-29T09:55:01.009" v="390" actId="1076"/>
          <ac:spMkLst>
            <pc:docMk/>
            <pc:sldMk cId="3338456910" sldId="301"/>
            <ac:spMk id="2" creationId="{820E010A-76B1-01E9-C2A3-7EC0692371F6}"/>
          </ac:spMkLst>
        </pc:spChg>
        <pc:spChg chg="add mod">
          <ac:chgData name="Barbara Vitali" userId="d881d1f4-442d-4a7d-9bb8-df04c22a489e" providerId="ADAL" clId="{922A1931-782F-449D-91FF-DAC4756D1A96}" dt="2026-06-29T06:25:36.391" v="249" actId="20577"/>
          <ac:spMkLst>
            <pc:docMk/>
            <pc:sldMk cId="3338456910" sldId="301"/>
            <ac:spMk id="4" creationId="{CF3CAC9B-C8DD-D70A-EF8E-D9DB49788347}"/>
          </ac:spMkLst>
        </pc:spChg>
      </pc:sldChg>
      <pc:sldChg chg="addSp delSp modSp add mod">
        <pc:chgData name="Barbara Vitali" userId="d881d1f4-442d-4a7d-9bb8-df04c22a489e" providerId="ADAL" clId="{922A1931-782F-449D-91FF-DAC4756D1A96}" dt="2026-07-01T12:08:18.211" v="2526" actId="14100"/>
        <pc:sldMkLst>
          <pc:docMk/>
          <pc:sldMk cId="3601070168" sldId="302"/>
        </pc:sldMkLst>
        <pc:spChg chg="add mod">
          <ac:chgData name="Barbara Vitali" userId="d881d1f4-442d-4a7d-9bb8-df04c22a489e" providerId="ADAL" clId="{922A1931-782F-449D-91FF-DAC4756D1A96}" dt="2026-07-01T12:08:18.211" v="2526" actId="14100"/>
          <ac:spMkLst>
            <pc:docMk/>
            <pc:sldMk cId="3601070168" sldId="302"/>
            <ac:spMk id="2" creationId="{B2FEBDF5-E95B-EEAF-DAC6-7DB15BACB24D}"/>
          </ac:spMkLst>
        </pc:spChg>
        <pc:spChg chg="add mod">
          <ac:chgData name="Barbara Vitali" userId="d881d1f4-442d-4a7d-9bb8-df04c22a489e" providerId="ADAL" clId="{922A1931-782F-449D-91FF-DAC4756D1A96}" dt="2026-06-29T09:57:09.325" v="421" actId="27636"/>
          <ac:spMkLst>
            <pc:docMk/>
            <pc:sldMk cId="3601070168" sldId="302"/>
            <ac:spMk id="4" creationId="{990996F6-7222-4B70-7BDB-768100521643}"/>
          </ac:spMkLst>
        </pc:spChg>
        <pc:spChg chg="add mod">
          <ac:chgData name="Barbara Vitali" userId="d881d1f4-442d-4a7d-9bb8-df04c22a489e" providerId="ADAL" clId="{922A1931-782F-449D-91FF-DAC4756D1A96}" dt="2026-07-01T08:52:33.123" v="1627" actId="6549"/>
          <ac:spMkLst>
            <pc:docMk/>
            <pc:sldMk cId="3601070168" sldId="302"/>
            <ac:spMk id="6" creationId="{68E30C3D-E05C-592F-26A8-10FF1F37EA5C}"/>
          </ac:spMkLst>
        </pc:spChg>
        <pc:spChg chg="mod">
          <ac:chgData name="Barbara Vitali" userId="d881d1f4-442d-4a7d-9bb8-df04c22a489e" providerId="ADAL" clId="{922A1931-782F-449D-91FF-DAC4756D1A96}" dt="2026-07-01T08:51:46.443" v="1626" actId="113"/>
          <ac:spMkLst>
            <pc:docMk/>
            <pc:sldMk cId="3601070168" sldId="302"/>
            <ac:spMk id="8" creationId="{2FFD273D-B1B1-9050-0A13-02EE2F4E3025}"/>
          </ac:spMkLst>
        </pc:spChg>
      </pc:sldChg>
      <pc:sldChg chg="addSp delSp modSp add mod">
        <pc:chgData name="Barbara Vitali" userId="d881d1f4-442d-4a7d-9bb8-df04c22a489e" providerId="ADAL" clId="{922A1931-782F-449D-91FF-DAC4756D1A96}" dt="2026-07-01T08:44:33.718" v="1440" actId="21"/>
        <pc:sldMkLst>
          <pc:docMk/>
          <pc:sldMk cId="604877245" sldId="304"/>
        </pc:sldMkLst>
        <pc:spChg chg="mod">
          <ac:chgData name="Barbara Vitali" userId="d881d1f4-442d-4a7d-9bb8-df04c22a489e" providerId="ADAL" clId="{922A1931-782F-449D-91FF-DAC4756D1A96}" dt="2026-06-29T06:28:18.419" v="290" actId="313"/>
          <ac:spMkLst>
            <pc:docMk/>
            <pc:sldMk cId="604877245" sldId="304"/>
            <ac:spMk id="4" creationId="{EA86E479-A2C3-21E0-1725-F42C9D299936}"/>
          </ac:spMkLst>
        </pc:spChg>
        <pc:spChg chg="add mod">
          <ac:chgData name="Barbara Vitali" userId="d881d1f4-442d-4a7d-9bb8-df04c22a489e" providerId="ADAL" clId="{922A1931-782F-449D-91FF-DAC4756D1A96}" dt="2026-07-01T08:42:48.315" v="1429" actId="20577"/>
          <ac:spMkLst>
            <pc:docMk/>
            <pc:sldMk cId="604877245" sldId="304"/>
            <ac:spMk id="5" creationId="{85D44739-96A9-0C19-AEB2-BF80D5D03A9C}"/>
          </ac:spMkLst>
        </pc:spChg>
        <pc:spChg chg="add mod">
          <ac:chgData name="Barbara Vitali" userId="d881d1f4-442d-4a7d-9bb8-df04c22a489e" providerId="ADAL" clId="{922A1931-782F-449D-91FF-DAC4756D1A96}" dt="2026-07-01T08:44:33.718" v="1440" actId="21"/>
          <ac:spMkLst>
            <pc:docMk/>
            <pc:sldMk cId="604877245" sldId="304"/>
            <ac:spMk id="6" creationId="{D1767DCA-AC80-8522-3F08-784CB52F9334}"/>
          </ac:spMkLst>
        </pc:spChg>
      </pc:sldChg>
      <pc:sldChg chg="addSp delSp modSp add mod">
        <pc:chgData name="Barbara Vitali" userId="d881d1f4-442d-4a7d-9bb8-df04c22a489e" providerId="ADAL" clId="{922A1931-782F-449D-91FF-DAC4756D1A96}" dt="2026-06-29T13:12:54.049" v="1064"/>
        <pc:sldMkLst>
          <pc:docMk/>
          <pc:sldMk cId="4026450721" sldId="305"/>
        </pc:sldMkLst>
        <pc:spChg chg="add mod">
          <ac:chgData name="Barbara Vitali" userId="d881d1f4-442d-4a7d-9bb8-df04c22a489e" providerId="ADAL" clId="{922A1931-782F-449D-91FF-DAC4756D1A96}" dt="2026-06-29T13:12:00.049" v="1061" actId="27636"/>
          <ac:spMkLst>
            <pc:docMk/>
            <pc:sldMk cId="4026450721" sldId="305"/>
            <ac:spMk id="9" creationId="{1AA27623-C597-B222-886E-25D22067DB77}"/>
          </ac:spMkLst>
        </pc:spChg>
        <pc:spChg chg="add mod">
          <ac:chgData name="Barbara Vitali" userId="d881d1f4-442d-4a7d-9bb8-df04c22a489e" providerId="ADAL" clId="{922A1931-782F-449D-91FF-DAC4756D1A96}" dt="2026-06-29T13:12:54.049" v="1064"/>
          <ac:spMkLst>
            <pc:docMk/>
            <pc:sldMk cId="4026450721" sldId="305"/>
            <ac:spMk id="10" creationId="{72B92B75-2F46-8700-4EE2-EF4D39A0C665}"/>
          </ac:spMkLst>
        </pc:spChg>
      </pc:sldChg>
      <pc:sldChg chg="addSp delSp modSp add mod">
        <pc:chgData name="Barbara Vitali" userId="d881d1f4-442d-4a7d-9bb8-df04c22a489e" providerId="ADAL" clId="{922A1931-782F-449D-91FF-DAC4756D1A96}" dt="2026-07-01T14:06:16.837" v="2760" actId="20577"/>
        <pc:sldMkLst>
          <pc:docMk/>
          <pc:sldMk cId="2490108904" sldId="306"/>
        </pc:sldMkLst>
        <pc:spChg chg="mod">
          <ac:chgData name="Barbara Vitali" userId="d881d1f4-442d-4a7d-9bb8-df04c22a489e" providerId="ADAL" clId="{922A1931-782F-449D-91FF-DAC4756D1A96}" dt="2026-06-29T14:56:11.989" v="1352" actId="1076"/>
          <ac:spMkLst>
            <pc:docMk/>
            <pc:sldMk cId="2490108904" sldId="306"/>
            <ac:spMk id="4" creationId="{D18EC53D-A2FA-F854-90B2-F3A7F7CDCA19}"/>
          </ac:spMkLst>
        </pc:spChg>
        <pc:spChg chg="mod">
          <ac:chgData name="Barbara Vitali" userId="d881d1f4-442d-4a7d-9bb8-df04c22a489e" providerId="ADAL" clId="{922A1931-782F-449D-91FF-DAC4756D1A96}" dt="2026-06-29T14:51:44.796" v="1284" actId="14100"/>
          <ac:spMkLst>
            <pc:docMk/>
            <pc:sldMk cId="2490108904" sldId="306"/>
            <ac:spMk id="5" creationId="{D9649FC0-D25E-DD84-B22D-8320B734B450}"/>
          </ac:spMkLst>
        </pc:spChg>
        <pc:spChg chg="mod">
          <ac:chgData name="Barbara Vitali" userId="d881d1f4-442d-4a7d-9bb8-df04c22a489e" providerId="ADAL" clId="{922A1931-782F-449D-91FF-DAC4756D1A96}" dt="2026-07-01T14:06:16.837" v="2760" actId="20577"/>
          <ac:spMkLst>
            <pc:docMk/>
            <pc:sldMk cId="2490108904" sldId="306"/>
            <ac:spMk id="6" creationId="{44898B45-8274-F059-3520-8AA02E91A942}"/>
          </ac:spMkLst>
        </pc:spChg>
        <pc:spChg chg="add mod">
          <ac:chgData name="Barbara Vitali" userId="d881d1f4-442d-4a7d-9bb8-df04c22a489e" providerId="ADAL" clId="{922A1931-782F-449D-91FF-DAC4756D1A96}" dt="2026-06-29T14:57:15.595" v="1379" actId="20577"/>
          <ac:spMkLst>
            <pc:docMk/>
            <pc:sldMk cId="2490108904" sldId="306"/>
            <ac:spMk id="11" creationId="{C6C91050-4A22-1475-4FE8-467ED175033C}"/>
          </ac:spMkLst>
        </pc:spChg>
        <pc:picChg chg="add mod">
          <ac:chgData name="Barbara Vitali" userId="d881d1f4-442d-4a7d-9bb8-df04c22a489e" providerId="ADAL" clId="{922A1931-782F-449D-91FF-DAC4756D1A96}" dt="2026-06-29T14:56:30.151" v="1357" actId="1076"/>
          <ac:picMkLst>
            <pc:docMk/>
            <pc:sldMk cId="2490108904" sldId="306"/>
            <ac:picMk id="9" creationId="{D8CA15A6-D856-125F-DEF8-C4A7279ADE84}"/>
          </ac:picMkLst>
        </pc:picChg>
      </pc:sldChg>
      <pc:sldChg chg="new del">
        <pc:chgData name="Barbara Vitali" userId="d881d1f4-442d-4a7d-9bb8-df04c22a489e" providerId="ADAL" clId="{922A1931-782F-449D-91FF-DAC4756D1A96}" dt="2026-07-01T08:59:08.429" v="1630" actId="47"/>
        <pc:sldMkLst>
          <pc:docMk/>
          <pc:sldMk cId="1359037540" sldId="307"/>
        </pc:sldMkLst>
      </pc:sldChg>
      <pc:sldChg chg="addSp delSp modSp add mod ord">
        <pc:chgData name="Barbara Vitali" userId="d881d1f4-442d-4a7d-9bb8-df04c22a489e" providerId="ADAL" clId="{922A1931-782F-449D-91FF-DAC4756D1A96}" dt="2026-07-01T12:07:58.644" v="2523" actId="21"/>
        <pc:sldMkLst>
          <pc:docMk/>
          <pc:sldMk cId="3530747054" sldId="307"/>
        </pc:sldMkLst>
        <pc:spChg chg="add del mod">
          <ac:chgData name="Barbara Vitali" userId="d881d1f4-442d-4a7d-9bb8-df04c22a489e" providerId="ADAL" clId="{922A1931-782F-449D-91FF-DAC4756D1A96}" dt="2026-07-01T12:07:58.644" v="2523" actId="21"/>
          <ac:spMkLst>
            <pc:docMk/>
            <pc:sldMk cId="3530747054" sldId="307"/>
            <ac:spMk id="2" creationId="{B2FEBDF5-E95B-EEAF-DAC6-7DB15BACB24D}"/>
          </ac:spMkLst>
        </pc:spChg>
        <pc:spChg chg="mod">
          <ac:chgData name="Barbara Vitali" userId="d881d1f4-442d-4a7d-9bb8-df04c22a489e" providerId="ADAL" clId="{922A1931-782F-449D-91FF-DAC4756D1A96}" dt="2026-07-01T08:59:22.853" v="1649" actId="20577"/>
          <ac:spMkLst>
            <pc:docMk/>
            <pc:sldMk cId="3530747054" sldId="307"/>
            <ac:spMk id="4" creationId="{E3AE7F89-8C6E-E9A7-4535-047C7B7BF6E6}"/>
          </ac:spMkLst>
        </pc:spChg>
        <pc:spChg chg="mod">
          <ac:chgData name="Barbara Vitali" userId="d881d1f4-442d-4a7d-9bb8-df04c22a489e" providerId="ADAL" clId="{922A1931-782F-449D-91FF-DAC4756D1A96}" dt="2026-07-01T12:07:10.765" v="2522" actId="113"/>
          <ac:spMkLst>
            <pc:docMk/>
            <pc:sldMk cId="3530747054" sldId="307"/>
            <ac:spMk id="5" creationId="{AE6B9C34-A06E-A3AA-D716-C442328AF40B}"/>
          </ac:spMkLst>
        </pc:spChg>
        <pc:spChg chg="del mod">
          <ac:chgData name="Barbara Vitali" userId="d881d1f4-442d-4a7d-9bb8-df04c22a489e" providerId="ADAL" clId="{922A1931-782F-449D-91FF-DAC4756D1A96}" dt="2026-07-01T09:02:57.988" v="1911" actId="478"/>
          <ac:spMkLst>
            <pc:docMk/>
            <pc:sldMk cId="3530747054" sldId="307"/>
            <ac:spMk id="6" creationId="{073BFADB-D993-0B44-51AD-DF3336A52E4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ED342-F4B3-43F3-919D-96450DA96DF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7873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FFD91-2C47-43BE-B95B-D11F7A64FE2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6181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42031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F8C38-607E-4A73-9965-0C80A71A4FF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8839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9AB26-D669-4C23-9A68-2B6BEB3063E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6351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3247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B8F79-CADA-41D1-9B31-1BA054B303D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2175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89785" y="1600201"/>
            <a:ext cx="539261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9B55D-59A8-4D67-A895-68BC1698E4F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0680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93693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93693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7E23B-9477-4C25-AB7C-226015A5ACC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5780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3CA40-5314-4786-8875-3233B57D124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1758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1783D3-DEBF-46C6-8FF0-90B75368103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1623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67385" y="273051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A13E7-127C-41CE-8DBC-11AA624DC94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1450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946B8-DE69-401F-82AD-71C7CA36C3A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77618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 u="none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u="none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it-IT"/>
              <a:t>https://www.ariaspa.it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u="none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384D71E4-577D-48C8-B2C7-592FBF7D5D0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119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pr.regione.lombardia.it/it/organismo-pagatore-regionale/utenze-sisco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89408" y="3055904"/>
            <a:ext cx="10250423" cy="2230756"/>
          </a:xfrm>
        </p:spPr>
        <p:txBody>
          <a:bodyPr/>
          <a:lstStyle/>
          <a:p>
            <a:pPr eaLnBrk="1" hangingPunct="1"/>
            <a:r>
              <a:rPr lang="it-IT" sz="3200" b="1" i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Possibilità di rinuncia alle autorizzazioni vitivinicole mediante il procedimento SISCO RINAIAN </a:t>
            </a:r>
            <a:br>
              <a:rPr lang="it-IT" sz="3200" b="1" i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3200" b="1" i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ANNO CAMPAGNA 2026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39634" y="5508627"/>
            <a:ext cx="3312733" cy="57626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it-IT" sz="2000" dirty="0">
                <a:solidFill>
                  <a:schemeClr val="tx2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Milano, 1 luglio 2026</a:t>
            </a:r>
          </a:p>
        </p:txBody>
      </p:sp>
      <p:pic>
        <p:nvPicPr>
          <p:cNvPr id="4" name="Picture 2" descr="C:\Users\gdemarinis\Desktop\LISPA NEW\aria 1.png">
            <a:extLst>
              <a:ext uri="{FF2B5EF4-FFF2-40B4-BE49-F238E27FC236}">
                <a16:creationId xmlns:a16="http://schemas.microsoft.com/office/drawing/2014/main" id="{0385A3F0-2EB3-2A2B-11FF-C8677B9B10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3212" y="5796345"/>
            <a:ext cx="2074863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Regione Lombardia">
            <a:extLst>
              <a:ext uri="{FF2B5EF4-FFF2-40B4-BE49-F238E27FC236}">
                <a16:creationId xmlns:a16="http://schemas.microsoft.com/office/drawing/2014/main" id="{F89149D4-9029-680F-AD7A-0779DC878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43926" y="6084889"/>
            <a:ext cx="1585913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5C100DBE-C092-C716-4DA5-23C4BFF515F7}"/>
              </a:ext>
            </a:extLst>
          </p:cNvPr>
          <p:cNvSpPr txBox="1"/>
          <p:nvPr/>
        </p:nvSpPr>
        <p:spPr>
          <a:xfrm>
            <a:off x="752167" y="895770"/>
            <a:ext cx="106876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/>
              <a:t>Reg. UE 471 del 24 febbraio 2026</a:t>
            </a:r>
          </a:p>
          <a:p>
            <a:pPr algn="ctr"/>
            <a:r>
              <a:rPr lang="it-IT" sz="2400" b="1" dirty="0"/>
              <a:t>Pacchetto Vino</a:t>
            </a:r>
          </a:p>
          <a:p>
            <a:pPr algn="ctr"/>
            <a:r>
              <a:rPr lang="it-IT" sz="2400" b="1" dirty="0"/>
              <a:t>Pubblicato sulla Gazzetta Ufficiale dell’Unione Europea il 26.02.2026</a:t>
            </a:r>
          </a:p>
          <a:p>
            <a:pPr algn="ctr"/>
            <a:r>
              <a:rPr lang="it-IT" sz="2400" b="1" dirty="0"/>
              <a:t>È entrato in vigore, per le parti che non richiedono recepimento, il 18 marzo scorso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DB5AE-8747-9D68-35CF-538D13838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08AB338-7A23-2242-7CA9-8663DC1E8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567"/>
          </a:xfrm>
        </p:spPr>
        <p:txBody>
          <a:bodyPr>
            <a:normAutofit/>
          </a:bodyPr>
          <a:lstStyle/>
          <a:p>
            <a:pPr algn="ctr"/>
            <a:r>
              <a:rPr lang="it-IT" sz="2667" b="1" dirty="0">
                <a:highlight>
                  <a:srgbClr val="FFFF00"/>
                </a:highlight>
              </a:rPr>
              <a:t>AUTORIZZAZIONI DI NUOVO IMPIANTO - SANZIONI</a:t>
            </a:r>
            <a:endParaRPr lang="it-IT" sz="2667" dirty="0">
              <a:highlight>
                <a:srgbClr val="FFFF00"/>
              </a:highlight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B43182B-DB82-F868-8A24-EAA9D2EF2F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963" y="1529533"/>
            <a:ext cx="10718075" cy="454208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it-IT" sz="2133" dirty="0"/>
              <a:t>Si raccomanda pertanto di valutare attentamente con i propri associati l’opportunità della rinuncia.</a:t>
            </a:r>
          </a:p>
          <a:p>
            <a:pPr marL="0" indent="0" algn="just">
              <a:buNone/>
            </a:pPr>
            <a:r>
              <a:rPr lang="it-IT" sz="2133" dirty="0"/>
              <a:t>Si precisa che, in base alla norma comunitaria, l’applicazione delle sanzioni è dovuta anche in caso di mancata rinuncia delle autorizzazioni derivanti da ex-diritti prorogate al 31 luglio 2026.</a:t>
            </a:r>
          </a:p>
          <a:p>
            <a:pPr marL="0" indent="0" algn="just">
              <a:buNone/>
            </a:pPr>
            <a:r>
              <a:rPr lang="it-IT" sz="2133" dirty="0"/>
              <a:t>La norma sanzionatoria nazionale attualmente non prevede questa casistica.</a:t>
            </a:r>
          </a:p>
          <a:p>
            <a:pPr marL="0" indent="0" algn="just">
              <a:buNone/>
            </a:pPr>
            <a:r>
              <a:rPr lang="it-IT" sz="2133" dirty="0"/>
              <a:t>Il </a:t>
            </a:r>
            <a:r>
              <a:rPr lang="it-IT" sz="2133" dirty="0" err="1"/>
              <a:t>Masaf</a:t>
            </a:r>
            <a:r>
              <a:rPr lang="it-IT" sz="2133" dirty="0"/>
              <a:t> sta predisponendo un decreto di recepimento di quanto disposto dal pacchetto Vino ma il testo ad oggi proposto non chiarisce questa fattispecie.</a:t>
            </a:r>
          </a:p>
          <a:p>
            <a:pPr marL="0" indent="0" algn="just">
              <a:buNone/>
            </a:pPr>
            <a:endParaRPr lang="it-IT" sz="1000" dirty="0"/>
          </a:p>
          <a:p>
            <a:pPr marL="0" indent="0" algn="just">
              <a:buNone/>
            </a:pPr>
            <a:r>
              <a:rPr lang="it-IT" sz="2133" dirty="0"/>
              <a:t>Lunedì sono stati mandati ai CAA gli elenchi delle autorizzazioni in portafoglio dei rispettivi associati (delega per fascicolo aziendale) ai fini di una puntuale verifica. Non ci è stato possibile togliere dagli elenchi le autorizzazioni impegnate in altri procedimenti non ancora conclusi, queste non verranno comunque visualizzate dal procedimento.</a:t>
            </a:r>
          </a:p>
        </p:txBody>
      </p:sp>
    </p:spTree>
    <p:extLst>
      <p:ext uri="{BB962C8B-B14F-4D97-AF65-F5344CB8AC3E}">
        <p14:creationId xmlns:p14="http://schemas.microsoft.com/office/powerpoint/2010/main" val="2252238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CF37CC-73E2-AC3A-C49A-A8098FF2C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2" descr="C:\Users\gdemarinis\Desktop\LISPA NEW\aria 1.png">
            <a:extLst>
              <a:ext uri="{FF2B5EF4-FFF2-40B4-BE49-F238E27FC236}">
                <a16:creationId xmlns:a16="http://schemas.microsoft.com/office/drawing/2014/main" id="{FD297A7C-3BEE-E670-EABD-5E185746C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3212" y="5796345"/>
            <a:ext cx="2074863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7" descr="Regione Lombardia">
            <a:extLst>
              <a:ext uri="{FF2B5EF4-FFF2-40B4-BE49-F238E27FC236}">
                <a16:creationId xmlns:a16="http://schemas.microsoft.com/office/drawing/2014/main" id="{25CEB41B-04CF-D506-C4EA-9B9AB9935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43926" y="6084889"/>
            <a:ext cx="1585913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D1F8C31F-68D6-875C-ECFF-9CC34DF6224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579669" y="2771870"/>
            <a:ext cx="5032661" cy="1314259"/>
          </a:xfrm>
        </p:spPr>
        <p:txBody>
          <a:bodyPr/>
          <a:lstStyle/>
          <a:p>
            <a:pPr eaLnBrk="1" hangingPunct="1"/>
            <a:r>
              <a:rPr lang="it-IT" sz="3200" b="1" i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Grazie per l’attenzione!</a:t>
            </a:r>
            <a:endParaRPr lang="it-IT" sz="1600" b="1" i="1" dirty="0">
              <a:solidFill>
                <a:schemeClr val="tx1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015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36449-37AB-6272-53BC-4533DD865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gdemarinis\Desktop\LISPA NEW\aria 1.png">
            <a:extLst>
              <a:ext uri="{FF2B5EF4-FFF2-40B4-BE49-F238E27FC236}">
                <a16:creationId xmlns:a16="http://schemas.microsoft.com/office/drawing/2014/main" id="{EA995E7F-502B-8A0B-2241-BF08D889E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8309" y="6434775"/>
            <a:ext cx="1078276" cy="42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Regione Lombardia">
            <a:extLst>
              <a:ext uri="{FF2B5EF4-FFF2-40B4-BE49-F238E27FC236}">
                <a16:creationId xmlns:a16="http://schemas.microsoft.com/office/drawing/2014/main" id="{64B2CEFF-CC96-16ED-AEB0-1289836854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6545" y="6500255"/>
            <a:ext cx="883538" cy="24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CF3CAC9B-C8DD-D70A-EF8E-D9DB49788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567"/>
          </a:xfrm>
        </p:spPr>
        <p:txBody>
          <a:bodyPr>
            <a:normAutofit/>
          </a:bodyPr>
          <a:lstStyle/>
          <a:p>
            <a:r>
              <a:rPr lang="it-IT" sz="2667" b="1" dirty="0">
                <a:highlight>
                  <a:srgbClr val="FFFF00"/>
                </a:highlight>
              </a:rPr>
              <a:t>RINUNCIA alle AUTORIZZAZIONI – Riferimento normativo</a:t>
            </a:r>
            <a:endParaRPr lang="it-IT" sz="2667" dirty="0">
              <a:highlight>
                <a:srgbClr val="FFFF00"/>
              </a:highlight>
            </a:endParaRPr>
          </a:p>
        </p:txBody>
      </p:sp>
      <p:sp>
        <p:nvSpPr>
          <p:cNvPr id="2" name="Titolo 3">
            <a:extLst>
              <a:ext uri="{FF2B5EF4-FFF2-40B4-BE49-F238E27FC236}">
                <a16:creationId xmlns:a16="http://schemas.microsoft.com/office/drawing/2014/main" id="{820E010A-76B1-01E9-C2A3-7EC0692371F6}"/>
              </a:ext>
            </a:extLst>
          </p:cNvPr>
          <p:cNvSpPr txBox="1">
            <a:spLocks/>
          </p:cNvSpPr>
          <p:nvPr/>
        </p:nvSpPr>
        <p:spPr bwMode="auto">
          <a:xfrm>
            <a:off x="600456" y="900338"/>
            <a:ext cx="10991088" cy="5605272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it-IT" sz="2400" b="1" kern="0" dirty="0"/>
              <a:t>L’art. 1 comma 3 modifica l’art. 62 del Reg. UE 1308/2013 riguardante la durata delle autorizzazioni per gli impianti viticoli, regola le sanzioni per mancato utilizzo e le rinunce </a:t>
            </a:r>
            <a:br>
              <a:rPr lang="it-IT" sz="2000" b="1" kern="0" dirty="0"/>
            </a:br>
            <a:br>
              <a:rPr lang="it-IT" sz="2000" kern="0" dirty="0"/>
            </a:br>
            <a:r>
              <a:rPr lang="it-IT" sz="2000" kern="0" dirty="0"/>
              <a:t>In particolare il punto a) recita: </a:t>
            </a:r>
          </a:p>
          <a:p>
            <a:endParaRPr lang="it-IT" sz="2000" dirty="0"/>
          </a:p>
          <a:p>
            <a:r>
              <a:rPr lang="it-IT" sz="2000" dirty="0"/>
              <a:t>«Le autorizzazioni concesse in conformità dell'articolo 64 sono valide fino all’ultimo giorno della terza campagna di commercializzazione successiva alla campagna di commercializzazione in cui sono state concesse. </a:t>
            </a:r>
            <a:r>
              <a:rPr lang="it-IT" sz="2000" b="1" dirty="0"/>
              <a:t>Il produttore che non abbia utilizzato un'autorizzazione concessa in conformità degli articoli 64 e 68 nel corso del relativo periodo di validità è soggetto a sanzioni amministrative di cui all'articolo 90 bis, paragrafo 4»</a:t>
            </a:r>
          </a:p>
          <a:p>
            <a:br>
              <a:rPr lang="it-IT" sz="2000" kern="0" dirty="0"/>
            </a:br>
            <a:r>
              <a:rPr lang="it-IT" sz="2000" kern="0" dirty="0"/>
              <a:t>«In deroga al primo comma del presente paragrafo, </a:t>
            </a:r>
            <a:r>
              <a:rPr lang="it-IT" sz="2000" b="1" kern="0" dirty="0"/>
              <a:t>i produttori titolari di un’autorizzazione valida concessa in conformità degli articoli 64 e 68 prima del 1° gennaio 2025 non sono soggetti alle sanzion</a:t>
            </a:r>
            <a:r>
              <a:rPr lang="it-IT" sz="2000" kern="0" dirty="0"/>
              <a:t>i amministrative di cui all'articolo 90 bis, paragrafo 4, </a:t>
            </a:r>
            <a:r>
              <a:rPr lang="it-IT" sz="2000" b="1" kern="0" dirty="0"/>
              <a:t>a condizione che essi informino le autorità competenti, </a:t>
            </a:r>
            <a:r>
              <a:rPr lang="it-IT" sz="2000" kern="0" dirty="0"/>
              <a:t>prima della data di scadenza della loro autorizzazione e al più tardi entro il 31 dicembre 2026, </a:t>
            </a:r>
            <a:r>
              <a:rPr lang="it-IT" sz="2000" b="1" kern="0" dirty="0"/>
              <a:t>che non intendono avvalersene</a:t>
            </a:r>
            <a:r>
              <a:rPr lang="it-IT" sz="2000" kern="0" dirty="0"/>
              <a:t>»</a:t>
            </a:r>
            <a:endParaRPr lang="it-IT" sz="2000" b="1" kern="0" dirty="0"/>
          </a:p>
        </p:txBody>
      </p:sp>
    </p:spTree>
    <p:extLst>
      <p:ext uri="{BB962C8B-B14F-4D97-AF65-F5344CB8AC3E}">
        <p14:creationId xmlns:p14="http://schemas.microsoft.com/office/powerpoint/2010/main" val="3338456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7F6CD-F5F4-28FE-7FAB-506C0303B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gdemarinis\Desktop\LISPA NEW\aria 1.png">
            <a:extLst>
              <a:ext uri="{FF2B5EF4-FFF2-40B4-BE49-F238E27FC236}">
                <a16:creationId xmlns:a16="http://schemas.microsoft.com/office/drawing/2014/main" id="{BC0E0874-F326-4B83-F26D-28BC0660A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8309" y="6434775"/>
            <a:ext cx="1078276" cy="42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Regione Lombardia">
            <a:extLst>
              <a:ext uri="{FF2B5EF4-FFF2-40B4-BE49-F238E27FC236}">
                <a16:creationId xmlns:a16="http://schemas.microsoft.com/office/drawing/2014/main" id="{8A3AAE49-74B0-680B-9E9A-1903C43B4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6545" y="6500255"/>
            <a:ext cx="883538" cy="24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EA86E479-A2C3-21E0-1725-F42C9D299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567"/>
          </a:xfrm>
        </p:spPr>
        <p:txBody>
          <a:bodyPr>
            <a:normAutofit/>
          </a:bodyPr>
          <a:lstStyle/>
          <a:p>
            <a:r>
              <a:rPr lang="it-IT" sz="2667" b="1" dirty="0">
                <a:highlight>
                  <a:srgbClr val="FFFF00"/>
                </a:highlight>
              </a:rPr>
              <a:t>RINUNCIA alle AUTORIZZAZIONI – Autorizzazioni «Rinunciabili»</a:t>
            </a:r>
            <a:endParaRPr lang="it-IT" sz="2667" dirty="0">
              <a:highlight>
                <a:srgbClr val="FFFF00"/>
              </a:highlight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85D44739-96A9-0C19-AEB2-BF80D5D03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0258"/>
            <a:ext cx="10515600" cy="532973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it-IT" sz="533" dirty="0"/>
          </a:p>
          <a:p>
            <a:pPr marL="0" indent="0" algn="just">
              <a:buNone/>
            </a:pPr>
            <a:r>
              <a:rPr lang="it-IT" sz="2000" dirty="0"/>
              <a:t>La rinuncia riguarda le </a:t>
            </a:r>
            <a:r>
              <a:rPr lang="it-IT" sz="2000" b="1" dirty="0"/>
              <a:t>autorizzazioni di nuovo impianto </a:t>
            </a:r>
            <a:r>
              <a:rPr lang="it-IT" sz="2000" dirty="0"/>
              <a:t>(compresi eventuali residui)  </a:t>
            </a:r>
            <a:r>
              <a:rPr lang="it-IT" sz="2000" b="1" dirty="0"/>
              <a:t>concesse prima del 1° gennaio 2025</a:t>
            </a:r>
            <a:r>
              <a:rPr lang="it-IT" sz="2000" dirty="0"/>
              <a:t>. </a:t>
            </a:r>
          </a:p>
          <a:p>
            <a:pPr marL="0" indent="0" algn="just">
              <a:buNone/>
            </a:pPr>
            <a:r>
              <a:rPr lang="it-IT" sz="2000" dirty="0"/>
              <a:t>È possibile effettuare la rinuncia parziale per una parte della superficie autorizzata</a:t>
            </a:r>
          </a:p>
          <a:p>
            <a:pPr marL="0" indent="0" algn="just">
              <a:buNone/>
            </a:pPr>
            <a:endParaRPr lang="it-IT" sz="2000" dirty="0"/>
          </a:p>
          <a:p>
            <a:pPr marL="0" indent="0" algn="just">
              <a:buNone/>
            </a:pPr>
            <a:r>
              <a:rPr lang="it-IT" sz="2000" dirty="0"/>
              <a:t>Termine presentazione rinuncia:</a:t>
            </a:r>
          </a:p>
          <a:p>
            <a:pPr algn="just"/>
            <a:r>
              <a:rPr lang="it-IT" sz="2000" dirty="0"/>
              <a:t>Autorizzazioni in scadenza nel 2026, </a:t>
            </a:r>
            <a:r>
              <a:rPr lang="it-IT" sz="2000" u="sng" dirty="0"/>
              <a:t>comprese quelle derivanti da conversione di ex diritti,</a:t>
            </a:r>
            <a:r>
              <a:rPr lang="it-IT" sz="2000" dirty="0"/>
              <a:t> prorogate al 31/07/2026, la rinuncia va fatta entro la scadenza;</a:t>
            </a:r>
          </a:p>
          <a:p>
            <a:pPr algn="just"/>
            <a:r>
              <a:rPr lang="it-IT" sz="2000" dirty="0"/>
              <a:t>Autorizzazioni in scadenza negli anni successivi, rinuncia entro 31/12/2026.</a:t>
            </a:r>
          </a:p>
          <a:p>
            <a:pPr algn="just"/>
            <a:endParaRPr lang="it-IT" sz="533" dirty="0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D1767DCA-AC80-8522-3F08-784CB52F9334}"/>
              </a:ext>
            </a:extLst>
          </p:cNvPr>
          <p:cNvSpPr txBox="1">
            <a:spLocks/>
          </p:cNvSpPr>
          <p:nvPr/>
        </p:nvSpPr>
        <p:spPr bwMode="auto">
          <a:xfrm>
            <a:off x="838200" y="4078225"/>
            <a:ext cx="10515600" cy="201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it-IT" sz="2000" kern="0" dirty="0"/>
              <a:t>Da una prima stima si prevede che potrebbero essere coinvolti dai procedimenti di rinuncia da effettuare entro il 31/07/26 circa 1000 autorizzazioni, di cui n. 759 derivanti da ex diritti (superficie interessata 162 ha circa) e n. 263 autorizzazioni per nuovi impianti (superficie interessata 105 ha circa). </a:t>
            </a:r>
            <a:endParaRPr lang="it-IT" sz="2000" kern="0" dirty="0">
              <a:highlight>
                <a:srgbClr val="00FFFF"/>
              </a:highlight>
            </a:endParaRPr>
          </a:p>
          <a:p>
            <a:pPr marL="0" indent="0" algn="just">
              <a:buNone/>
            </a:pPr>
            <a:endParaRPr lang="it-IT" sz="600" kern="0" dirty="0"/>
          </a:p>
          <a:p>
            <a:pPr marL="0" indent="0" algn="just">
              <a:buNone/>
            </a:pPr>
            <a:r>
              <a:rPr lang="it-IT" sz="2000" kern="0" dirty="0"/>
              <a:t>Entro il 31/12/26 invece, in caso di mancato utilizzo, dovrà essere effettuata la rinuncia per altre 580 autorizzazioni per nuovi impianti.</a:t>
            </a:r>
          </a:p>
          <a:p>
            <a:pPr algn="just"/>
            <a:endParaRPr lang="it-IT" kern="0" dirty="0"/>
          </a:p>
        </p:txBody>
      </p:sp>
    </p:spTree>
    <p:extLst>
      <p:ext uri="{BB962C8B-B14F-4D97-AF65-F5344CB8AC3E}">
        <p14:creationId xmlns:p14="http://schemas.microsoft.com/office/powerpoint/2010/main" val="604877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22F68-A8FA-7192-3806-0A80DB1D5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gdemarinis\Desktop\LISPA NEW\aria 1.png">
            <a:extLst>
              <a:ext uri="{FF2B5EF4-FFF2-40B4-BE49-F238E27FC236}">
                <a16:creationId xmlns:a16="http://schemas.microsoft.com/office/drawing/2014/main" id="{F81FB680-FB9B-CEC8-6FCC-B220C76F58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8309" y="6434775"/>
            <a:ext cx="1078276" cy="42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Regione Lombardia">
            <a:extLst>
              <a:ext uri="{FF2B5EF4-FFF2-40B4-BE49-F238E27FC236}">
                <a16:creationId xmlns:a16="http://schemas.microsoft.com/office/drawing/2014/main" id="{CEF4574B-7DDC-6E5B-4F55-F883F2AEF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6545" y="6500255"/>
            <a:ext cx="883538" cy="24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D18EC53D-A2FA-F854-90B2-F3A7F7CDC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52" y="299646"/>
            <a:ext cx="10515600" cy="540567"/>
          </a:xfrm>
        </p:spPr>
        <p:txBody>
          <a:bodyPr>
            <a:normAutofit/>
          </a:bodyPr>
          <a:lstStyle/>
          <a:p>
            <a:r>
              <a:rPr lang="it-IT" sz="2667" b="1" dirty="0">
                <a:highlight>
                  <a:srgbClr val="FFFF00"/>
                </a:highlight>
              </a:rPr>
              <a:t>RINUNCIA alle AUTORIZZAZIONI – Autorizzazioni «Rinunciabili»</a:t>
            </a:r>
            <a:endParaRPr lang="it-IT" sz="2667" dirty="0">
              <a:highlight>
                <a:srgbClr val="FFFF00"/>
              </a:highlight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D9649FC0-D25E-DD84-B22D-8320B734B4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05072"/>
            <a:ext cx="10515600" cy="230492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it-IT" sz="533" dirty="0"/>
          </a:p>
          <a:p>
            <a:pPr algn="just"/>
            <a:endParaRPr lang="it-IT" sz="533" dirty="0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44898B45-8274-F059-3520-8AA02E91A942}"/>
              </a:ext>
            </a:extLst>
          </p:cNvPr>
          <p:cNvSpPr txBox="1">
            <a:spLocks/>
          </p:cNvSpPr>
          <p:nvPr/>
        </p:nvSpPr>
        <p:spPr bwMode="auto">
          <a:xfrm>
            <a:off x="118872" y="4298316"/>
            <a:ext cx="12073128" cy="220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800" dirty="0"/>
              <a:t>Il procedimento visualizza solo le autorizzazioni dell’azienda che soddisfano </a:t>
            </a:r>
            <a:r>
              <a:rPr lang="it-IT" sz="1800" b="1" dirty="0"/>
              <a:t>contemporaneamente</a:t>
            </a:r>
            <a:r>
              <a:rPr lang="it-IT" sz="1800" dirty="0"/>
              <a:t> i criteri:</a:t>
            </a:r>
          </a:p>
          <a:p>
            <a:pPr lvl="0"/>
            <a:r>
              <a:rPr lang="it-IT" sz="1800" dirty="0"/>
              <a:t>esistenti e valide;</a:t>
            </a:r>
          </a:p>
          <a:p>
            <a:pPr lvl="0"/>
            <a:r>
              <a:rPr lang="it-IT" sz="1800" dirty="0"/>
              <a:t>con date di scadenza pari a quelle indicate in Tabella 1;</a:t>
            </a:r>
          </a:p>
          <a:p>
            <a:pPr lvl="0"/>
            <a:r>
              <a:rPr lang="it-IT" sz="1800" b="1" dirty="0"/>
              <a:t>che non siano oggetto di procedimenti di </a:t>
            </a:r>
            <a:r>
              <a:rPr lang="it-IT" sz="1800" b="1"/>
              <a:t>impianto o </a:t>
            </a:r>
            <a:r>
              <a:rPr lang="it-IT" sz="1800" b="1" dirty="0"/>
              <a:t>altre domande di rinuncia ancora in corso.</a:t>
            </a:r>
          </a:p>
          <a:p>
            <a:pPr marL="0" lvl="0" indent="0">
              <a:buNone/>
            </a:pPr>
            <a:r>
              <a:rPr lang="it-IT" sz="1800" b="1" dirty="0">
                <a:highlight>
                  <a:srgbClr val="FFFF00"/>
                </a:highlight>
              </a:rPr>
              <a:t>ATTENZIONE! Il sistema mostra invece le autorizzazioni derivanti da ex diritti indicate nelle relazioni allegate alle domande RRV in quanto queste non vengono selezionate dal portafoglio aziendale in domanda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8CA15A6-D856-125F-DEF8-C4A7279ADE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327" y="1346120"/>
            <a:ext cx="10373346" cy="3013616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C6C91050-4A22-1475-4FE8-467ED175033C}"/>
              </a:ext>
            </a:extLst>
          </p:cNvPr>
          <p:cNvSpPr txBox="1"/>
          <p:nvPr/>
        </p:nvSpPr>
        <p:spPr>
          <a:xfrm>
            <a:off x="835152" y="945552"/>
            <a:ext cx="10122408" cy="3758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  <a:buNone/>
            </a:pPr>
            <a:r>
              <a:rPr lang="it-IT" sz="1800" b="1" i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TABELLA 1 - AUTORIZZAZIONI DA ASSEGNAZIONE NAZIONALE PER POSSIBILE RINUNCIA</a:t>
            </a:r>
            <a:endParaRPr lang="it-IT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10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BF889-C9C0-8B4E-87C9-B78124937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gdemarinis\Desktop\LISPA NEW\aria 1.png">
            <a:extLst>
              <a:ext uri="{FF2B5EF4-FFF2-40B4-BE49-F238E27FC236}">
                <a16:creationId xmlns:a16="http://schemas.microsoft.com/office/drawing/2014/main" id="{A3055FA1-5510-10F5-C29C-2CBBB5E41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8309" y="6434775"/>
            <a:ext cx="1078276" cy="42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Regione Lombardia">
            <a:extLst>
              <a:ext uri="{FF2B5EF4-FFF2-40B4-BE49-F238E27FC236}">
                <a16:creationId xmlns:a16="http://schemas.microsoft.com/office/drawing/2014/main" id="{58816957-0294-E085-5E7E-AAE9DD5B1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6545" y="6500255"/>
            <a:ext cx="883538" cy="24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E3AE7F89-8C6E-E9A7-4535-047C7B7BF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40567"/>
          </a:xfrm>
        </p:spPr>
        <p:txBody>
          <a:bodyPr>
            <a:normAutofit/>
          </a:bodyPr>
          <a:lstStyle/>
          <a:p>
            <a:r>
              <a:rPr lang="it-IT" sz="2667" b="1" dirty="0">
                <a:highlight>
                  <a:srgbClr val="FFFF00"/>
                </a:highlight>
              </a:rPr>
              <a:t>RINUNCIA alle AUTORIZZAZIONI – Casi particolari</a:t>
            </a:r>
            <a:endParaRPr lang="it-IT" sz="2667" dirty="0">
              <a:highlight>
                <a:srgbClr val="FFFF00"/>
              </a:highlight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AE6B9C34-A06E-A3AA-D716-C442328AF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980258"/>
            <a:ext cx="11288268" cy="5233090"/>
          </a:xfrm>
        </p:spPr>
        <p:txBody>
          <a:bodyPr>
            <a:noAutofit/>
          </a:bodyPr>
          <a:lstStyle/>
          <a:p>
            <a:pPr algn="just"/>
            <a:r>
              <a:rPr lang="it-IT" sz="2000" b="1" dirty="0"/>
              <a:t>Titolari deceduti</a:t>
            </a:r>
          </a:p>
          <a:p>
            <a:pPr marL="0" indent="0" algn="just">
              <a:buNone/>
            </a:pPr>
            <a:r>
              <a:rPr lang="it-IT" sz="2000" dirty="0"/>
              <a:t>     SisCo mostra il dato tratto dall’Anagrafe tributaria aggiornato settimanalmente</a:t>
            </a:r>
          </a:p>
          <a:p>
            <a:pPr marL="0" indent="0" algn="just">
              <a:buNone/>
            </a:pPr>
            <a:r>
              <a:rPr lang="it-IT" sz="2000" dirty="0"/>
              <a:t>     in caso di Ditte Individuali è possibile assegnare la qualifica anche come “Erede”, </a:t>
            </a:r>
          </a:p>
          <a:p>
            <a:pPr marL="0" indent="0" algn="just">
              <a:buNone/>
            </a:pPr>
            <a:r>
              <a:rPr lang="it-IT" sz="2000" dirty="0"/>
              <a:t>     quale  erede designato ad operare in luogo del titolare di Ditta Individuale persona fisica</a:t>
            </a:r>
          </a:p>
          <a:p>
            <a:pPr marL="0" indent="0" algn="just">
              <a:buNone/>
            </a:pPr>
            <a:r>
              <a:rPr lang="it-IT" sz="2000" dirty="0"/>
              <a:t>     che risulta deceduta in Anagrafe Tributaria, per la chiusura di procedimenti ancora attivi</a:t>
            </a:r>
          </a:p>
          <a:p>
            <a:pPr marL="0" indent="0" algn="just">
              <a:buNone/>
            </a:pPr>
            <a:r>
              <a:rPr lang="it-IT" sz="2000" dirty="0"/>
              <a:t>     alla data del decesso. Per ogni informazione relativa alle autorizzazioni previste in SisCo</a:t>
            </a:r>
          </a:p>
          <a:p>
            <a:pPr marL="0" indent="0" algn="just">
              <a:buNone/>
            </a:pPr>
            <a:r>
              <a:rPr lang="it-IT" sz="2000" dirty="0"/>
              <a:t>     per la figura dell’Erede e, in generale, per gli altri profili SisCo, è possibile consultare il</a:t>
            </a:r>
          </a:p>
          <a:p>
            <a:pPr marL="0" indent="0" algn="just">
              <a:buNone/>
            </a:pPr>
            <a:r>
              <a:rPr lang="it-IT" sz="2000" dirty="0"/>
              <a:t>     Manuale delle utenze SisCo, disponibile a questa  pagina:</a:t>
            </a:r>
          </a:p>
          <a:p>
            <a:pPr marL="0" indent="0" algn="just">
              <a:buNone/>
            </a:pPr>
            <a:r>
              <a:rPr lang="it-IT" sz="2000" dirty="0"/>
              <a:t>     </a:t>
            </a:r>
            <a:r>
              <a:rPr lang="it-IT" sz="2000" dirty="0">
                <a:hlinkClick r:id="rId4" tooltip="https://opr.regione.lombardia.it/it/organismo-pagatore-regionale/utenze-sisco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https://opr.regione.lombardia.it/it/organismo-pagatore-regionale/utenze-sisco</a:t>
            </a:r>
            <a:r>
              <a:rPr lang="it-IT" sz="2000" dirty="0"/>
              <a:t>  </a:t>
            </a:r>
          </a:p>
          <a:p>
            <a:pPr algn="just"/>
            <a:r>
              <a:rPr lang="it-IT" sz="2000" b="1" dirty="0"/>
              <a:t>Aziende cessate</a:t>
            </a:r>
          </a:p>
          <a:p>
            <a:pPr marL="0" indent="0" algn="just">
              <a:buNone/>
            </a:pPr>
            <a:r>
              <a:rPr lang="it-IT" sz="2000" dirty="0"/>
              <a:t>     Stiamo facendo un approfondimento con l’ufficio giuridico, salvo diverse indicazioni </a:t>
            </a:r>
          </a:p>
          <a:p>
            <a:pPr marL="0" indent="0" algn="just">
              <a:buNone/>
            </a:pPr>
            <a:r>
              <a:rPr lang="it-IT" sz="2000" dirty="0"/>
              <a:t>     segnalatele tramite PEC</a:t>
            </a:r>
          </a:p>
          <a:p>
            <a:pPr algn="just"/>
            <a:r>
              <a:rPr lang="it-IT" sz="2000" b="1" dirty="0"/>
              <a:t>Aziende senza CAA</a:t>
            </a:r>
          </a:p>
          <a:p>
            <a:pPr marL="0" indent="0" algn="just">
              <a:buNone/>
            </a:pPr>
            <a:r>
              <a:rPr lang="it-IT" sz="2000" b="1" dirty="0">
                <a:ea typeface="+mn-ea"/>
              </a:rPr>
              <a:t>    </a:t>
            </a:r>
            <a:r>
              <a:rPr lang="it-IT" sz="2000" b="1" dirty="0"/>
              <a:t> </a:t>
            </a:r>
            <a:r>
              <a:rPr lang="it-IT" sz="2000" dirty="0"/>
              <a:t>s</a:t>
            </a:r>
            <a:r>
              <a:rPr lang="it-IT" sz="2000" dirty="0">
                <a:ea typeface="+mn-ea"/>
              </a:rPr>
              <a:t>tiamo facendo una verifica puntuale si Sisco, manderemo una nota personalizzata</a:t>
            </a:r>
          </a:p>
          <a:p>
            <a:pPr algn="just"/>
            <a:endParaRPr 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3530747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D43D9C-3DD6-BF88-B31C-F9E6A55DA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FFD273D-B1B1-9050-0A13-02EE2F4E3025}"/>
              </a:ext>
            </a:extLst>
          </p:cNvPr>
          <p:cNvSpPr txBox="1"/>
          <p:nvPr/>
        </p:nvSpPr>
        <p:spPr>
          <a:xfrm>
            <a:off x="510815" y="1090647"/>
            <a:ext cx="1084298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it-IT" sz="2000" dirty="0"/>
              <a:t>Rispetto al modulo </a:t>
            </a:r>
            <a:r>
              <a:rPr lang="it-IT" sz="2000" b="1" dirty="0"/>
              <a:t>“RINAIAN” </a:t>
            </a:r>
            <a:r>
              <a:rPr lang="it-IT" sz="2000" dirty="0"/>
              <a:t>presente su SISCO per l’anno campagna 2024, che consentiva di effettuare esclusivamente una </a:t>
            </a:r>
            <a:r>
              <a:rPr lang="it-IT" sz="2000" b="1" dirty="0"/>
              <a:t>rinuncia totale </a:t>
            </a:r>
            <a:r>
              <a:rPr lang="it-IT" sz="2000" dirty="0"/>
              <a:t>alle autorizzazioni da </a:t>
            </a:r>
            <a:r>
              <a:rPr lang="it-IT" sz="2000" b="1" dirty="0"/>
              <a:t>Assegnazione Nazionale</a:t>
            </a:r>
            <a:r>
              <a:rPr lang="it-IT" sz="2000" dirty="0"/>
              <a:t> (art. 64), il procedimento attualmente messo a disposizione, coerentemente con quanto disposto dal  </a:t>
            </a:r>
            <a:r>
              <a:rPr lang="it-IT" sz="2000" i="1" dirty="0"/>
              <a:t>Reg. (UE) 2026/471, </a:t>
            </a:r>
            <a:r>
              <a:rPr lang="it-IT" sz="2000" dirty="0"/>
              <a:t>prevede: 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it-IT" sz="2000" dirty="0"/>
              <a:t>sia la “Rinuncia alle autorizzazioni da assegnazione nazionale” che la “</a:t>
            </a:r>
            <a:r>
              <a:rPr lang="it-IT" sz="2000" b="1" dirty="0"/>
              <a:t>Rinuncia alle autorizzazioni da conversione di diritti di impianto - ex diritti </a:t>
            </a:r>
            <a:r>
              <a:rPr lang="it-IT" sz="2000" dirty="0"/>
              <a:t>(art. 68)”; 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it-IT" sz="2000" dirty="0"/>
              <a:t>La possibilità di rinunciare </a:t>
            </a:r>
            <a:r>
              <a:rPr lang="it-IT" sz="2000" b="1" dirty="0"/>
              <a:t>parzialmente</a:t>
            </a:r>
            <a:r>
              <a:rPr lang="it-IT" sz="2000" dirty="0"/>
              <a:t> ad entrambe le tipologie di autorizzazioni. </a:t>
            </a:r>
          </a:p>
        </p:txBody>
      </p:sp>
      <p:pic>
        <p:nvPicPr>
          <p:cNvPr id="3" name="Picture 2" descr="C:\Users\gdemarinis\Desktop\LISPA NEW\aria 1.png">
            <a:extLst>
              <a:ext uri="{FF2B5EF4-FFF2-40B4-BE49-F238E27FC236}">
                <a16:creationId xmlns:a16="http://schemas.microsoft.com/office/drawing/2014/main" id="{D60317F2-B208-DCA0-D891-D956F27FE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8309" y="6434775"/>
            <a:ext cx="1078276" cy="42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Regione Lombardia">
            <a:extLst>
              <a:ext uri="{FF2B5EF4-FFF2-40B4-BE49-F238E27FC236}">
                <a16:creationId xmlns:a16="http://schemas.microsoft.com/office/drawing/2014/main" id="{FC48AA6F-EFF4-0E54-8EA1-8B1C4A805D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6545" y="6500255"/>
            <a:ext cx="883538" cy="24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990996F6-7222-4B70-7BDB-768100521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815" y="365126"/>
            <a:ext cx="10842985" cy="540567"/>
          </a:xfrm>
        </p:spPr>
        <p:txBody>
          <a:bodyPr>
            <a:normAutofit/>
          </a:bodyPr>
          <a:lstStyle/>
          <a:p>
            <a:r>
              <a:rPr lang="it-IT" sz="2667" b="1" dirty="0">
                <a:highlight>
                  <a:srgbClr val="FFFF00"/>
                </a:highlight>
              </a:rPr>
              <a:t>RINUNCIA alle AUTORIZZAZIONI – Procedimento Sisco RINAIAN</a:t>
            </a:r>
            <a:endParaRPr lang="it-IT" sz="2667" dirty="0">
              <a:highlight>
                <a:srgbClr val="FFFF00"/>
              </a:highlight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8E30C3D-E05C-592F-26A8-10FF1F37EA5C}"/>
              </a:ext>
            </a:extLst>
          </p:cNvPr>
          <p:cNvSpPr txBox="1"/>
          <p:nvPr/>
        </p:nvSpPr>
        <p:spPr>
          <a:xfrm>
            <a:off x="580019" y="3520585"/>
            <a:ext cx="1070457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it-IT" sz="2000" dirty="0"/>
              <a:t>Il procedimento RINAIAN è stato configurato in modo da permettere le rinunce alle autorizzazioni in scadenza al 31/07/2026 e al 31/07/2028 fino al 31/07/2026, successivamente si potrà rinunciare unicamente a quelle in scadenza al 31/07/2028.</a:t>
            </a:r>
          </a:p>
          <a:p>
            <a:pPr algn="just"/>
            <a:endParaRPr lang="it-IT" sz="2000" dirty="0"/>
          </a:p>
          <a:p>
            <a:pPr algn="just"/>
            <a:r>
              <a:rPr lang="it-IT" sz="2000" dirty="0"/>
              <a:t>Il procedimento è già disponibile in Sisco e rimarrà aperto fino al 31/12/2026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2FEBDF5-E95B-EEAF-DAC6-7DB15BACB24D}"/>
              </a:ext>
            </a:extLst>
          </p:cNvPr>
          <p:cNvSpPr txBox="1"/>
          <p:nvPr/>
        </p:nvSpPr>
        <p:spPr>
          <a:xfrm>
            <a:off x="580018" y="5334970"/>
            <a:ext cx="107737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/>
              <a:t>Per un’informazione puntuale è stato adottato il COMUNICATO n. 45 del 30.06.2026 di prossima pubblicazione sul BURL e sul sito istituzionale di Regione Lombardia</a:t>
            </a:r>
          </a:p>
        </p:txBody>
      </p:sp>
    </p:spTree>
    <p:extLst>
      <p:ext uri="{BB962C8B-B14F-4D97-AF65-F5344CB8AC3E}">
        <p14:creationId xmlns:p14="http://schemas.microsoft.com/office/powerpoint/2010/main" val="3601070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1D66AA9-80C0-78BD-F712-8777DF8BD3DF}"/>
              </a:ext>
            </a:extLst>
          </p:cNvPr>
          <p:cNvSpPr txBox="1"/>
          <p:nvPr/>
        </p:nvSpPr>
        <p:spPr>
          <a:xfrm>
            <a:off x="7724012" y="1093775"/>
            <a:ext cx="4300348" cy="523220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dirty="0"/>
              <a:t>Il modulo è stato denominato in </a:t>
            </a:r>
          </a:p>
          <a:p>
            <a:pPr algn="ctr"/>
            <a:r>
              <a:rPr lang="it-IT" sz="1400" dirty="0"/>
              <a:t>«</a:t>
            </a:r>
            <a:r>
              <a:rPr lang="it-IT" sz="1400" b="1" dirty="0"/>
              <a:t>Rinuncia alle autorizzazioni vitivinicole</a:t>
            </a:r>
            <a:r>
              <a:rPr lang="it-IT" sz="1400" dirty="0"/>
              <a:t>».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D047D9-C6BE-51B5-881B-7CF735CA859E}"/>
              </a:ext>
            </a:extLst>
          </p:cNvPr>
          <p:cNvSpPr txBox="1"/>
          <p:nvPr/>
        </p:nvSpPr>
        <p:spPr>
          <a:xfrm>
            <a:off x="7730488" y="4386080"/>
            <a:ext cx="4300348" cy="138499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just">
              <a:defRPr sz="1400"/>
            </a:lvl1pPr>
          </a:lstStyle>
          <a:p>
            <a:pPr algn="ctr"/>
            <a:r>
              <a:rPr lang="it-IT" dirty="0"/>
              <a:t>In </a:t>
            </a:r>
            <a:r>
              <a:rPr lang="it-IT" b="1" dirty="0"/>
              <a:t>Fase 2</a:t>
            </a:r>
            <a:r>
              <a:rPr lang="it-IT" dirty="0"/>
              <a:t>, ove presenti, saranno visualizzate in elenco: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dirty="0"/>
              <a:t>Le autorizzazioni da </a:t>
            </a:r>
            <a:r>
              <a:rPr lang="it-IT" b="1" dirty="0"/>
              <a:t>Assegnazione nazionale</a:t>
            </a:r>
            <a:r>
              <a:rPr lang="it-IT" dirty="0"/>
              <a:t>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it-IT" dirty="0"/>
              <a:t>Le autorizzazioni derivanti da </a:t>
            </a:r>
            <a:r>
              <a:rPr lang="it-IT" b="1" dirty="0"/>
              <a:t>conversione di diritti di impianto</a:t>
            </a:r>
            <a:r>
              <a:rPr lang="it-IT" dirty="0"/>
              <a:t> (ex diritti)</a:t>
            </a:r>
          </a:p>
          <a:p>
            <a:pPr algn="ctr"/>
            <a:r>
              <a:rPr lang="it-IT" dirty="0"/>
              <a:t>Che rispettano i requisiti per la rinuncia.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E319B7A-ED96-919B-43EA-55C1FBF65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24" y="1093775"/>
            <a:ext cx="6530352" cy="474803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867D886-208A-A684-583D-0404FA886251}"/>
              </a:ext>
            </a:extLst>
          </p:cNvPr>
          <p:cNvSpPr/>
          <p:nvPr/>
        </p:nvSpPr>
        <p:spPr bwMode="auto">
          <a:xfrm>
            <a:off x="2179408" y="1237891"/>
            <a:ext cx="2032840" cy="216206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rgbClr val="333333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6E7E42E-11FD-8C08-2763-D2249DC89FB0}"/>
              </a:ext>
            </a:extLst>
          </p:cNvPr>
          <p:cNvSpPr/>
          <p:nvPr/>
        </p:nvSpPr>
        <p:spPr bwMode="auto">
          <a:xfrm>
            <a:off x="473724" y="4835350"/>
            <a:ext cx="6420851" cy="486457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rgbClr val="333333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CD6CB488-6A10-8AAC-A864-8897FBD9A2AD}"/>
              </a:ext>
            </a:extLst>
          </p:cNvPr>
          <p:cNvCxnSpPr>
            <a:cxnSpLocks/>
            <a:stCxn id="13" idx="3"/>
            <a:endCxn id="6" idx="1"/>
          </p:cNvCxnSpPr>
          <p:nvPr/>
        </p:nvCxnSpPr>
        <p:spPr bwMode="auto">
          <a:xfrm>
            <a:off x="4212248" y="1345994"/>
            <a:ext cx="3511764" cy="9391"/>
          </a:xfrm>
          <a:prstGeom prst="straightConnector1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EAD6323-D3C1-67C8-FD58-DF56484A0312}"/>
              </a:ext>
            </a:extLst>
          </p:cNvPr>
          <p:cNvCxnSpPr>
            <a:cxnSpLocks/>
            <a:stCxn id="18" idx="3"/>
            <a:endCxn id="8" idx="1"/>
          </p:cNvCxnSpPr>
          <p:nvPr/>
        </p:nvCxnSpPr>
        <p:spPr bwMode="auto">
          <a:xfrm flipV="1">
            <a:off x="6894575" y="5078578"/>
            <a:ext cx="835913" cy="1"/>
          </a:xfrm>
          <a:prstGeom prst="straightConnector1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E3E55607-C234-FBBD-4BC5-8BB69AA24E5E}"/>
              </a:ext>
            </a:extLst>
          </p:cNvPr>
          <p:cNvSpPr/>
          <p:nvPr/>
        </p:nvSpPr>
        <p:spPr bwMode="auto">
          <a:xfrm>
            <a:off x="4212248" y="3670288"/>
            <a:ext cx="1091272" cy="506346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rgbClr val="333333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7B641E5-9CE0-BD1B-2A2A-AF1BA79D0555}"/>
              </a:ext>
            </a:extLst>
          </p:cNvPr>
          <p:cNvSpPr txBox="1"/>
          <p:nvPr/>
        </p:nvSpPr>
        <p:spPr>
          <a:xfrm>
            <a:off x="7724012" y="3570473"/>
            <a:ext cx="4300348" cy="73866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dirty="0"/>
              <a:t>Per la gestione delle rinunce parziali, sono state </a:t>
            </a:r>
            <a:r>
              <a:rPr lang="it-IT" sz="1400" b="1" dirty="0"/>
              <a:t>aggiunte</a:t>
            </a:r>
            <a:r>
              <a:rPr lang="it-IT" sz="1400" dirty="0"/>
              <a:t> in griglia due nuove colonne</a:t>
            </a:r>
          </a:p>
          <a:p>
            <a:pPr algn="ctr"/>
            <a:r>
              <a:rPr lang="it-IT" sz="1400" dirty="0"/>
              <a:t> «</a:t>
            </a:r>
            <a:r>
              <a:rPr lang="it-IT" sz="1400" b="1" dirty="0"/>
              <a:t>Superficie Rinunciata</a:t>
            </a:r>
            <a:r>
              <a:rPr lang="it-IT" sz="1400" dirty="0"/>
              <a:t>» e «</a:t>
            </a:r>
            <a:r>
              <a:rPr lang="it-IT" sz="1400" b="1" dirty="0"/>
              <a:t>Superficie Residua</a:t>
            </a:r>
            <a:r>
              <a:rPr lang="it-IT" sz="1400" dirty="0"/>
              <a:t>».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0EF8F381-F66B-0939-CD1F-F8AD8525E877}"/>
              </a:ext>
            </a:extLst>
          </p:cNvPr>
          <p:cNvCxnSpPr>
            <a:cxnSpLocks/>
            <a:stCxn id="53" idx="3"/>
            <a:endCxn id="54" idx="1"/>
          </p:cNvCxnSpPr>
          <p:nvPr/>
        </p:nvCxnSpPr>
        <p:spPr bwMode="auto">
          <a:xfrm>
            <a:off x="5303520" y="3923461"/>
            <a:ext cx="2420492" cy="0"/>
          </a:xfrm>
          <a:prstGeom prst="straightConnector1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66" name="Picture 2" descr="C:\Users\gdemarinis\Desktop\LISPA NEW\aria 1.png">
            <a:extLst>
              <a:ext uri="{FF2B5EF4-FFF2-40B4-BE49-F238E27FC236}">
                <a16:creationId xmlns:a16="http://schemas.microsoft.com/office/drawing/2014/main" id="{F6C94AF4-7AAF-110F-12AD-3906405E01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8309" y="6434775"/>
            <a:ext cx="1078276" cy="42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7" descr="Regione Lombardia">
            <a:extLst>
              <a:ext uri="{FF2B5EF4-FFF2-40B4-BE49-F238E27FC236}">
                <a16:creationId xmlns:a16="http://schemas.microsoft.com/office/drawing/2014/main" id="{CB5136D4-9150-0840-52B3-8E9114FDF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76545" y="6500255"/>
            <a:ext cx="883538" cy="24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B73AB3D0-6A0C-7ED4-62AA-A6BA74437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637" y="228873"/>
            <a:ext cx="10842985" cy="540567"/>
          </a:xfrm>
        </p:spPr>
        <p:txBody>
          <a:bodyPr>
            <a:normAutofit/>
          </a:bodyPr>
          <a:lstStyle/>
          <a:p>
            <a:r>
              <a:rPr lang="it-IT" sz="2667" b="1" dirty="0">
                <a:highlight>
                  <a:srgbClr val="FFFF00"/>
                </a:highlight>
              </a:rPr>
              <a:t>Procedimento Sisco RINAIAN – Novità rispetto alla versione 2024</a:t>
            </a:r>
            <a:endParaRPr lang="it-IT" sz="2667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047441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5559C-99DB-ECBB-4EE2-F7B60A61C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5149CFB-82BD-A222-C04D-485760FAA8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96" y="1453526"/>
            <a:ext cx="5812059" cy="1702183"/>
          </a:xfrm>
          <a:prstGeom prst="rect">
            <a:avLst/>
          </a:prstGeom>
        </p:spPr>
      </p:pic>
      <p:pic>
        <p:nvPicPr>
          <p:cNvPr id="2" name="Picture 2" descr="C:\Users\gdemarinis\Desktop\LISPA NEW\aria 1.png">
            <a:extLst>
              <a:ext uri="{FF2B5EF4-FFF2-40B4-BE49-F238E27FC236}">
                <a16:creationId xmlns:a16="http://schemas.microsoft.com/office/drawing/2014/main" id="{BD6FBCA1-DCBA-AAF3-DDC2-1D91FCD3A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8309" y="6434775"/>
            <a:ext cx="1078276" cy="42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Regione Lombardia">
            <a:extLst>
              <a:ext uri="{FF2B5EF4-FFF2-40B4-BE49-F238E27FC236}">
                <a16:creationId xmlns:a16="http://schemas.microsoft.com/office/drawing/2014/main" id="{E79C8F99-4522-E001-0423-7A350DF59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76545" y="6500255"/>
            <a:ext cx="883538" cy="24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D753FC-C6A7-7CB9-32A3-79EE63BF0DE5}"/>
              </a:ext>
            </a:extLst>
          </p:cNvPr>
          <p:cNvSpPr txBox="1"/>
          <p:nvPr/>
        </p:nvSpPr>
        <p:spPr>
          <a:xfrm>
            <a:off x="7112985" y="1309833"/>
            <a:ext cx="4950642" cy="1600438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400"/>
            </a:lvl1pPr>
          </a:lstStyle>
          <a:p>
            <a:r>
              <a:rPr lang="it-IT" dirty="0"/>
              <a:t>Dopo aver selezionato la causale di rinuncia (</a:t>
            </a:r>
            <a:r>
              <a:rPr lang="it-IT" i="1" dirty="0"/>
              <a:t>Reg. (UE) 2026/471 Parlamento Europeo e del Consiglio)</a:t>
            </a:r>
            <a:r>
              <a:rPr lang="it-IT" dirty="0"/>
              <a:t>, facendo doppio click sull’autorizzazione, si aprirà un </a:t>
            </a:r>
            <a:r>
              <a:rPr lang="it-IT" b="1" dirty="0"/>
              <a:t>pop-up</a:t>
            </a:r>
            <a:r>
              <a:rPr lang="it-IT" dirty="0"/>
              <a:t> nel quale si dovrà indicare, nell’apposito campo, la </a:t>
            </a:r>
            <a:r>
              <a:rPr lang="it-IT" b="1" dirty="0"/>
              <a:t>superficie che si intende rinunciare</a:t>
            </a:r>
            <a:r>
              <a:rPr lang="it-IT" dirty="0"/>
              <a:t>.</a:t>
            </a:r>
          </a:p>
          <a:p>
            <a:r>
              <a:rPr lang="it-IT" dirty="0"/>
              <a:t>Il valore inserito non potrà mai essere maggiore del valore presente nel campo «Superficie».	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78EEAA0-57BD-2E45-8B97-FF0681550C5E}"/>
              </a:ext>
            </a:extLst>
          </p:cNvPr>
          <p:cNvSpPr txBox="1"/>
          <p:nvPr/>
        </p:nvSpPr>
        <p:spPr>
          <a:xfrm>
            <a:off x="7112985" y="3982101"/>
            <a:ext cx="4950642" cy="116955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400"/>
            </a:lvl1pPr>
          </a:lstStyle>
          <a:p>
            <a:r>
              <a:rPr lang="it-IT" dirty="0"/>
              <a:t>Dopo il salvataggio, il sistema valorizzerà automaticamente il campo </a:t>
            </a:r>
            <a:r>
              <a:rPr lang="it-IT" b="1" dirty="0"/>
              <a:t>«Superficie Rinunciata»</a:t>
            </a:r>
            <a:r>
              <a:rPr lang="it-IT" dirty="0"/>
              <a:t> con il valore inserito dall’utente e il campo </a:t>
            </a:r>
            <a:r>
              <a:rPr lang="it-IT" b="1" dirty="0"/>
              <a:t>«Superficie Residua»</a:t>
            </a:r>
            <a:r>
              <a:rPr lang="it-IT" dirty="0"/>
              <a:t> con la differenza tra la </a:t>
            </a:r>
            <a:r>
              <a:rPr lang="it-IT" b="1" dirty="0"/>
              <a:t>«Superficie»</a:t>
            </a:r>
            <a:r>
              <a:rPr lang="it-IT" dirty="0"/>
              <a:t> dell’autorizzazione e la </a:t>
            </a:r>
            <a:r>
              <a:rPr lang="it-IT" b="1" dirty="0"/>
              <a:t>«Superficie Rinunciata»</a:t>
            </a:r>
            <a:r>
              <a:rPr lang="it-IT" dirty="0"/>
              <a:t>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DAC8889-3C87-C7E8-8513-7CDB2AD6A7D6}"/>
              </a:ext>
            </a:extLst>
          </p:cNvPr>
          <p:cNvSpPr/>
          <p:nvPr/>
        </p:nvSpPr>
        <p:spPr bwMode="auto">
          <a:xfrm>
            <a:off x="2863272" y="2391621"/>
            <a:ext cx="2068946" cy="264615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rgbClr val="333333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E5128B6-28AB-B9BC-D8D9-96D755586F69}"/>
              </a:ext>
            </a:extLst>
          </p:cNvPr>
          <p:cNvSpPr txBox="1"/>
          <p:nvPr/>
        </p:nvSpPr>
        <p:spPr>
          <a:xfrm>
            <a:off x="395884" y="5744815"/>
            <a:ext cx="11667743" cy="738664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txBody>
          <a:bodyPr wrap="square" rtlCol="0">
            <a:spAutoFit/>
          </a:bodyPr>
          <a:lstStyle>
            <a:defPPr>
              <a:defRPr lang="it-IT"/>
            </a:defPPr>
            <a:lvl1pPr algn="ctr">
              <a:defRPr sz="1400"/>
            </a:lvl1pPr>
          </a:lstStyle>
          <a:p>
            <a:r>
              <a:rPr lang="it-IT" b="1" dirty="0"/>
              <a:t>In caso di rinuncia parziale il sistema genera una nuova autorizzazione residua.</a:t>
            </a:r>
          </a:p>
          <a:p>
            <a:r>
              <a:rPr lang="it-IT" b="1" dirty="0"/>
              <a:t>ATTENZIONE</a:t>
            </a:r>
            <a:r>
              <a:rPr lang="it-IT" dirty="0"/>
              <a:t>: Le autorizzazioni residue generate non saranno visibili all'interno del report di stampa, ma saranno create e quindi visibili all’interno dell’asset del fascicolo. 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8453A1FA-99D0-3DC9-6272-9FF3D76D08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684" y="3475670"/>
            <a:ext cx="5842571" cy="2123028"/>
          </a:xfrm>
          <a:prstGeom prst="rect">
            <a:avLst/>
          </a:prstGeom>
        </p:spPr>
      </p:pic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D7DA653E-CE6C-7CF0-86A6-02353BF983AB}"/>
              </a:ext>
            </a:extLst>
          </p:cNvPr>
          <p:cNvCxnSpPr>
            <a:cxnSpLocks/>
            <a:stCxn id="30" idx="3"/>
            <a:endCxn id="8" idx="1"/>
          </p:cNvCxnSpPr>
          <p:nvPr/>
        </p:nvCxnSpPr>
        <p:spPr bwMode="auto">
          <a:xfrm flipV="1">
            <a:off x="4932218" y="2110052"/>
            <a:ext cx="2180767" cy="413877"/>
          </a:xfrm>
          <a:prstGeom prst="bentConnector3">
            <a:avLst>
              <a:gd name="adj1" fmla="val 87271"/>
            </a:avLst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17846554-9C8A-02FA-0949-AB71BFAFF29D}"/>
              </a:ext>
            </a:extLst>
          </p:cNvPr>
          <p:cNvSpPr/>
          <p:nvPr/>
        </p:nvSpPr>
        <p:spPr bwMode="auto">
          <a:xfrm>
            <a:off x="4144292" y="3825352"/>
            <a:ext cx="1032420" cy="613467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rgbClr val="333333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61" name="Connector: Elbow 60">
            <a:extLst>
              <a:ext uri="{FF2B5EF4-FFF2-40B4-BE49-F238E27FC236}">
                <a16:creationId xmlns:a16="http://schemas.microsoft.com/office/drawing/2014/main" id="{62111BD5-5E97-0558-D8E2-BC879B6F4714}"/>
              </a:ext>
            </a:extLst>
          </p:cNvPr>
          <p:cNvCxnSpPr>
            <a:cxnSpLocks/>
            <a:stCxn id="39" idx="3"/>
            <a:endCxn id="28" idx="1"/>
          </p:cNvCxnSpPr>
          <p:nvPr/>
        </p:nvCxnSpPr>
        <p:spPr bwMode="auto">
          <a:xfrm>
            <a:off x="5176712" y="4132086"/>
            <a:ext cx="1936273" cy="434791"/>
          </a:xfrm>
          <a:prstGeom prst="bentConnector3">
            <a:avLst>
              <a:gd name="adj1" fmla="val 87684"/>
            </a:avLst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" name="Titolo 1">
            <a:extLst>
              <a:ext uri="{FF2B5EF4-FFF2-40B4-BE49-F238E27FC236}">
                <a16:creationId xmlns:a16="http://schemas.microsoft.com/office/drawing/2014/main" id="{F3C37F2E-4178-A5C9-F03C-12AB32A1B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507" y="407769"/>
            <a:ext cx="10842985" cy="540567"/>
          </a:xfrm>
        </p:spPr>
        <p:txBody>
          <a:bodyPr>
            <a:normAutofit/>
          </a:bodyPr>
          <a:lstStyle/>
          <a:p>
            <a:r>
              <a:rPr lang="it-IT" sz="2667" b="1" dirty="0">
                <a:highlight>
                  <a:srgbClr val="FFFF00"/>
                </a:highlight>
              </a:rPr>
              <a:t>Procedimento Sisco RINAIAN – Rinuncia parziale</a:t>
            </a:r>
            <a:endParaRPr lang="it-IT" sz="2667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69263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AFBD73-36DB-426D-F1B1-2A75EDF07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gdemarinis\Desktop\LISPA NEW\aria 1.png">
            <a:extLst>
              <a:ext uri="{FF2B5EF4-FFF2-40B4-BE49-F238E27FC236}">
                <a16:creationId xmlns:a16="http://schemas.microsoft.com/office/drawing/2014/main" id="{256AA579-9436-2BB7-B8E2-941B61072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8309" y="6434775"/>
            <a:ext cx="1078276" cy="42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Regione Lombardia">
            <a:extLst>
              <a:ext uri="{FF2B5EF4-FFF2-40B4-BE49-F238E27FC236}">
                <a16:creationId xmlns:a16="http://schemas.microsoft.com/office/drawing/2014/main" id="{26CBAB27-E604-EEFF-FD74-A0E871BFE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6545" y="6500255"/>
            <a:ext cx="883538" cy="24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1AA27623-C597-B222-886E-25D22067DB77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6"/>
            <a:ext cx="10515600" cy="540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7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it-IT" sz="2667" b="1" kern="0" dirty="0">
                <a:highlight>
                  <a:srgbClr val="FFFF00"/>
                </a:highlight>
              </a:rPr>
              <a:t>AUTORIZZAZIONI DI NUOVO IMPIANTO – SANZIONI </a:t>
            </a:r>
            <a:r>
              <a:rPr lang="it-IT" sz="2800" b="1" dirty="0">
                <a:highlight>
                  <a:srgbClr val="FFFF00"/>
                </a:highlight>
              </a:rPr>
              <a:t>L. 238/2016 art.69 comma 3</a:t>
            </a:r>
            <a:endParaRPr lang="it-IT" sz="2667" kern="0" dirty="0">
              <a:highlight>
                <a:srgbClr val="FFFF00"/>
              </a:highlight>
            </a:endParaRPr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72B92B75-2F46-8700-4EE2-EF4D39A0C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963" y="988966"/>
            <a:ext cx="10718075" cy="532973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it-IT" sz="533" dirty="0"/>
          </a:p>
          <a:p>
            <a:pPr marL="0" indent="0" algn="just">
              <a:buNone/>
            </a:pPr>
            <a:r>
              <a:rPr lang="it-IT" sz="2133" i="1" dirty="0"/>
              <a:t>Il produttore che non rispetti la disposizione di cui all'articolo 62, paragrafo 3, del regolamento (UE) n. 1308/2013, limitatamente alle autorizzazioni per nuovi impianti, è soggetto alle sanzioni amministrative di cui al regolamento (UE) n. 1306/2013 sulla base delle seguenti misure:</a:t>
            </a:r>
          </a:p>
          <a:p>
            <a:pPr marL="0" indent="0" algn="just">
              <a:buNone/>
            </a:pPr>
            <a:r>
              <a:rPr lang="it-IT" sz="2133" i="1" dirty="0"/>
              <a:t>a) tre anni di esclusione dalle misure di sostegno previste dall'organizzazione comune del mercato (OCM) vitivinicola e 1.500 euro per ettaro, se la superficie impiantata è inferiore o eguale al 20 per cento del totale della superficie concessa con l'autorizzazione;</a:t>
            </a:r>
          </a:p>
          <a:p>
            <a:pPr marL="0" indent="0" algn="just">
              <a:buNone/>
            </a:pPr>
            <a:r>
              <a:rPr lang="it-IT" sz="2133" i="1" dirty="0"/>
              <a:t>b) due anni di esclusione dalle misure di sostegno previste dall'OCM vitivinicola e 1.000 euro per ettaro, se la superficie impiantata è superiore al 20 per cento ma inferiore o eguale al 60 per cento del totale della superficie concessa con l'autorizzazione;</a:t>
            </a:r>
          </a:p>
          <a:p>
            <a:pPr marL="0" indent="0" algn="just">
              <a:buNone/>
            </a:pPr>
            <a:r>
              <a:rPr lang="it-IT" sz="2133" i="1" dirty="0"/>
              <a:t>c) un anno di esclusione dalle misure di sostegno previste dall'OCM vitivinicola e 500 euro per ettaro, se la superficie impiantata è superiore al 60 per cento ma comunque inferiore al totale della superficie concessa con l'autorizzazione.</a:t>
            </a:r>
          </a:p>
        </p:txBody>
      </p:sp>
    </p:spTree>
    <p:extLst>
      <p:ext uri="{BB962C8B-B14F-4D97-AF65-F5344CB8AC3E}">
        <p14:creationId xmlns:p14="http://schemas.microsoft.com/office/powerpoint/2010/main" val="4026450721"/>
      </p:ext>
    </p:extLst>
  </p:cSld>
  <p:clrMapOvr>
    <a:masterClrMapping/>
  </p:clrMapOvr>
</p:sld>
</file>

<file path=ppt/theme/theme1.xml><?xml version="1.0" encoding="utf-8"?>
<a:theme xmlns:a="http://schemas.openxmlformats.org/drawingml/2006/main" name="Struttura predefinita">
  <a:themeElements>
    <a:clrScheme name="Struttura predefinita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99"/>
      </a:hlink>
      <a:folHlink>
        <a:srgbClr val="000099"/>
      </a:folHlink>
    </a:clrScheme>
    <a:fontScheme name="Struttura predefinita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none" strike="noStrike" cap="none" normalizeH="0" baseline="0" smtClean="0">
            <a:ln>
              <a:noFill/>
            </a:ln>
            <a:solidFill>
              <a:srgbClr val="333333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none" strike="noStrike" cap="none" normalizeH="0" baseline="0" smtClean="0">
            <a:ln>
              <a:noFill/>
            </a:ln>
            <a:solidFill>
              <a:srgbClr val="333333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99"/>
        </a:hlink>
        <a:folHlink>
          <a:srgbClr val="0000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E126592866F648AD5482D707C3E5E3" ma:contentTypeVersion="10" ma:contentTypeDescription="Create a new document." ma:contentTypeScope="" ma:versionID="b84a3f7d005d5ddd31ea614225095db7">
  <xsd:schema xmlns:xsd="http://www.w3.org/2001/XMLSchema" xmlns:xs="http://www.w3.org/2001/XMLSchema" xmlns:p="http://schemas.microsoft.com/office/2006/metadata/properties" xmlns:ns2="dd53d08a-e20e-41cc-9213-8b8c90720f19" xmlns:ns3="5062766b-8284-48fb-905c-30d094f7b6f0" targetNamespace="http://schemas.microsoft.com/office/2006/metadata/properties" ma:root="true" ma:fieldsID="fceeb22ff7632b84817a4b4eb2ede77c" ns2:_="" ns3:_="">
    <xsd:import namespace="dd53d08a-e20e-41cc-9213-8b8c90720f19"/>
    <xsd:import namespace="5062766b-8284-48fb-905c-30d094f7b6f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53d08a-e20e-41cc-9213-8b8c90720f1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62766b-8284-48fb-905c-30d094f7b6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3326DB-6D3F-489A-B017-5DF5405633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A168CB7-F67D-4D37-8A3C-5F4CCF9D521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71117A1-235E-458F-B59E-A197C19BB9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53d08a-e20e-41cc-9213-8b8c90720f19"/>
    <ds:schemaRef ds:uri="5062766b-8284-48fb-905c-30d094f7b6f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ea60d57e-af5b-4752-ac57-3e4f28ca11dc}" enabled="1" method="Standard" siteId="{36da45f1-dd2c-4d1f-af13-5abe46b99921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1413</Words>
  <Application>Microsoft Office PowerPoint</Application>
  <PresentationFormat>Widescreen</PresentationFormat>
  <Paragraphs>81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5" baseType="lpstr">
      <vt:lpstr>Aptos</vt:lpstr>
      <vt:lpstr>Arial</vt:lpstr>
      <vt:lpstr>Calibri</vt:lpstr>
      <vt:lpstr>Struttura predefinita</vt:lpstr>
      <vt:lpstr>Possibilità di rinuncia alle autorizzazioni vitivinicole mediante il procedimento SISCO RINAIAN  ANNO CAMPAGNA 2026</vt:lpstr>
      <vt:lpstr>RINUNCIA alle AUTORIZZAZIONI – Riferimento normativo</vt:lpstr>
      <vt:lpstr>RINUNCIA alle AUTORIZZAZIONI – Autorizzazioni «Rinunciabili»</vt:lpstr>
      <vt:lpstr>RINUNCIA alle AUTORIZZAZIONI – Autorizzazioni «Rinunciabili»</vt:lpstr>
      <vt:lpstr>RINUNCIA alle AUTORIZZAZIONI – Casi particolari</vt:lpstr>
      <vt:lpstr>RINUNCIA alle AUTORIZZAZIONI – Procedimento Sisco RINAIAN</vt:lpstr>
      <vt:lpstr>Procedimento Sisco RINAIAN – Novità rispetto alla versione 2024</vt:lpstr>
      <vt:lpstr>Procedimento Sisco RINAIAN – Rinuncia parziale</vt:lpstr>
      <vt:lpstr>Presentazione standard di PowerPoint</vt:lpstr>
      <vt:lpstr>AUTORIZZAZIONI DI NUOVO IMPIANTO - SANZIONI</vt:lpstr>
      <vt:lpstr>Grazie per l’attenzione!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Barbara Vitali</cp:lastModifiedBy>
  <cp:revision>1</cp:revision>
  <dcterms:created xsi:type="dcterms:W3CDTF">2026-06-23T09:34:10Z</dcterms:created>
  <dcterms:modified xsi:type="dcterms:W3CDTF">2026-07-01T14:06:23Z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0x01010016E126592866F648AD5482D707C3E5E3</vt:lpwstr>
  </property>
</Properties>
</file>